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322" r:id="rId2"/>
    <p:sldId id="439" r:id="rId3"/>
    <p:sldId id="393" r:id="rId4"/>
    <p:sldId id="394" r:id="rId5"/>
    <p:sldId id="310" r:id="rId6"/>
    <p:sldId id="314" r:id="rId7"/>
    <p:sldId id="274" r:id="rId8"/>
    <p:sldId id="316" r:id="rId9"/>
    <p:sldId id="275" r:id="rId10"/>
    <p:sldId id="320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410" r:id="rId20"/>
    <p:sldId id="303" r:id="rId21"/>
    <p:sldId id="412" r:id="rId22"/>
    <p:sldId id="416" r:id="rId23"/>
    <p:sldId id="397" r:id="rId24"/>
    <p:sldId id="417" r:id="rId25"/>
    <p:sldId id="418" r:id="rId26"/>
    <p:sldId id="419" r:id="rId27"/>
    <p:sldId id="432" r:id="rId28"/>
    <p:sldId id="420" r:id="rId29"/>
    <p:sldId id="395" r:id="rId30"/>
    <p:sldId id="398" r:id="rId31"/>
    <p:sldId id="437" r:id="rId32"/>
    <p:sldId id="440" r:id="rId33"/>
    <p:sldId id="442" r:id="rId34"/>
    <p:sldId id="441" r:id="rId35"/>
    <p:sldId id="443" r:id="rId36"/>
  </p:sldIdLst>
  <p:sldSz cx="9144000" cy="6858000" type="screen4x3"/>
  <p:notesSz cx="70866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FF"/>
    <a:srgbClr val="00893C"/>
    <a:srgbClr val="FFCC66"/>
    <a:srgbClr val="00B2FF"/>
    <a:srgbClr val="7DCDFF"/>
    <a:srgbClr val="00CEFF"/>
    <a:srgbClr val="61F6FF"/>
    <a:srgbClr val="0004B1"/>
    <a:srgbClr val="996633"/>
    <a:srgbClr val="B2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0"/>
    <p:restoredTop sz="91927" autoAdjust="0"/>
  </p:normalViewPr>
  <p:slideViewPr>
    <p:cSldViewPr>
      <p:cViewPr varScale="1">
        <p:scale>
          <a:sx n="102" d="100"/>
          <a:sy n="102" d="100"/>
        </p:scale>
        <p:origin x="23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21:30:39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453 74,'-2'6,"-1"-1,0 0,0-1,-1 1,1 0,-1-1,0 0,0 0,-1 0,1 0,-1-1,0 0,0 0,0 0,0 0,0-1,-1 1,2-1,-17 9,1 1,1 2,0 0,0 1,2 0,0 2,1 0,0 1,2 1,0 0,1 0,1 2,1-1,-2 8,-119 174,132-201,0-1,1 0,-1 0,1 1,-1-1,0 0,1 1,-1-1,0 0,1 1,-1-1,0 1,1-1,-1 1,0-1,0 0,0 1,1-1,-1 1,0-1,0 1,0-1,0 1,0-1,0 1,0-1,0 1,0-1,0 1,0-1,0 1,0-1,-1 1,1-1,0 1,0-1,0 0,-1 1,1-1,0 1,0-1,-1 0,1 1,-1-1,1 0,0 1,-1-1,1 0,-1 1,42-21,114-116,-7-25,-21 33,13-42,-138 169,0 0,-1-1,1 1,0 0,0 0,0 0,0 0,0 0,0 1,1-1,-1 1,0-1,0 1,0 0,1 0,-1 0,0 0,0 0,0 0,1 1,-1-1,0 1,0 0,0-1,0 1,0 0,0 0,0 0,0 1,0-1,0 0,-1 1,1-1,-1 1,1-1,0 2,60 69,-53-59,19 18,-30-32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17:59:53.4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28,'18'0,"28"0,55 0,19 0,7 0,18 0,1-4,-14-2,-21 0,-12 1,-9 2,-11 1,-15 1,-13 0,-16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21:30:52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0,'4'0,"5"0,1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21:30:55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113 380,'0'-201,"4"191,0 1,0 0,1 0,1 1,-1-1,1 1,1 0,0 1,0-1,0 2,1-1,0 1,0 0,1 0,-1 1,1 0,0 1,1 0,-1 0,1 1,0 0,0 1,20-11,-29 11,-1 1,1 0,0 0,0 0,-1 0,1-1,0 1,0 0,0 1,0-1,0 0,0 0,1 0,-1 1,0-1,0 0,1 1,-1-1,0 1,0 0,1-1,-1 1,1 0,-1 0,0 0,1 0,-1 0,0 0,1 0,-1 0,0 0,1 1,-1-1,0 1,1-1,-1 1,0-1,0 1,0 0,1 0,-1-1,0 1,0 0,0 0,0 0,0 0,-1 0,1 0,0 1,0-1,-1 0,1 0,-1 1,1-1,-1 0,1 0,-1 1,0-1,0 1,1-1,-1 0,0 1,0-1,-99 243,69-105,-38 161,10 39,53-320,0 0,-2-1,-1 0,0 0,-1 0,-1-1,0-1,-1 0,-9 10,0-15,15-14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7T15:35:35.172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82 360,'0'-323,"0"564,0-241,0-1,0 0,0 0,0 0,0 0,0 0,0 1,0-1,0 0,0 0,1 0,-1 0,0 1,1-1,-1 0,0 0,1 1,-1-1,1 0,-1 0,1 1,0-1,-1 1,1-1,-1 0,1 1,0-1,0 1,-1 0,1-1,0 1,0 0,0-1,-1 1,1 0,0 0,1-1,0 2,-1-1,0 0,1 1,-1-1,0 1,0-1,1 1,-1-1,0 1,0 0,0 0,0 0,0 0,0-1,0 1,0 1,0-1,-1 0,1 0,0 0,-1 0,1 0,0 1,-1-1,1 2,3 12,-3-11,-1 0,1-1,0 1,1-1,-1 1,1-1,-1 0,1 1,3 3,-4-7,0 0,0 0,0 0,0-1,0 1,-1 0,1-1,0 1,0 0,0-1,-1 1,1-1,0 1,-1-1,1 1,0-1,-1 0,1 1,-1-1,1 0,-1 1,1-1,-1 0,1 0,-1 0,0 1,1-1,-1 0,0 0,0 0,0 0,0-1,14-32,-11 16,-1-1,0 1,-1-1,-2 1,1-1,-2 1,-1-1,0 1,-11-33,8 87,6-35,0 0,0 0,0 0,0-1,0 1,0 0,0 0,-1-1,1 1,0 0,0 0,-1-1,1 1,-1 0,1-1,-1 1,1-1,-1 1,1 0,-1-1,1 1,-1-1,0 1,1-1,-1 0,0 1,1-1,-1 0,0 1,0-1,1 0,-1 0,0 0,0 0,1 0,-1 0,0 0,0 0,0 0,1 0,-1 0,0 0,0 0,1-1,-1 1,0 0,0 0,1-1,-1 1,0-1,0 0,0 1,1-1,-1 0,0 0,0 1,0-1,0 0,0 1,0-1,0 1,0-1,0 1,0 0,0-1,0 1,0 0,0 0,0-1,0 1,0 0,0 0,-1 0,1 1,0-1,0 0,0 0,0 0,0 1,0-1,0 1,0-1,0 1,0-1,0 1,0-1,-1 3,-7 2,8-5,1 0,0 1,-1-1,1 0,-1 0,1 1,-1-1,1 0,-1 0,1 0,-1 0,1 0,-1 0,1 0,-1 0,1 0,-1 0,1 0,-1 0,1 0,-1 0,1 0,-1-1,1 1,-1 0,1 0,-1-1,1 1,-1 0,1-1,-1 0,-7-18,8-23,0 39,0 1,0-1,1 1,-1-1,1 1,-1-1,1 1,0 0,0-1,0 1,1 0,-1 0,0 0,1 0,0 0,-1 0,1 0,0 0,0 1,0-1,0 1,0-1,4-1,-4 3,1 0,-1 0,0 1,0-1,1 1,-1-1,0 1,0 0,0 0,0 0,0 0,0 0,0 1,0-1,0 0,-1 1,1 0,0-1,-1 1,1 0,-1 0,0-1,0 1,0 0,0 0,2 4,104 213,-106-216,6 19,-19-33,-19-32,-18-48,49 91,0-1,-1 1,1 0,0-1,0 1,-1-1,1 1,0 0,-1-1,1 1,0 0,-1-1,1 1,-1 0,1 0,0-1,-1 1,1 0,-1 0,1 0,-1-1,1 1,-1 0,1 0,-1 0,1 0,-1 0,1 0,-1 0,1 0,-1 0,1 0,0 1,-2-1,-10 16,-5 38,14-44,-7 33,9-31,-2-1,1-1,-1 1,-1 0,0-1,0 1,-1-1,-9 14,14-23,-1-1,1 1,-1-1,1 1,0-1,-1 1,1-1,-1 1,1-1,-1 1,1-1,-1 0,0 0,1 1,-1-1,1 0,-1 0,0 1,1-1,-1 0,1 0,-1 0,0 0,1 0,-1 0,0 0,1 0,-1 0,0 0,1-1,-1 1,1 0,-1 0,0-1,-16-21,0-34,11 19,2-1,1-72,10 163,2 1,21 67,-30-121,0 0,0 0,0 1,0-1,0 0,0 1,0-1,0 0,0 0,0 1,0-1,0 0,0 0,0 1,1-1,-1 0,0 0,0 0,0 1,0-1,0 0,1 0,-1 0,0 1,0-1,0 0,1 0,-1 0,0 0,0 0,1 1,-1-1,0 0,0 0,1 0,-1 0,0 0,0 0,1 0,-1 0,0 0,0 0,1 0,-1 0,0 0,0 0,1 0,-1 0,1-1,11-15,13-40,-18 40,48-113,-54 128,-1 0,0 0,0 0,1 0,-1 0,0 0,1 1,-1-1,1 0,-1 0,1 0,-1 1,1-1,-1 0,1 1,0-1,0 0,-1 1,1-1,0 1,1-1,7 13,-1 35,-3 103,-6-148,1 0,-1 0,1 0,-1 0,0 0,0 0,0 0,0 0,0-1,0 1,0 0,-1-1,1 1,0-1,-1 1,-2 1,-15 21,15-12,1 0,0 0,1 0,1 1,-1 12,2-13,-1-1,0 1,-1-1,-1 0,-4 15,7-27,0 1,0 0,0 0,0 0,0 0,0 0,0 0,0 0,0 0,0 0,0-1,0 1,-1 0,1 0,0 0,0 0,0 0,0 0,0 0,0 0,0 0,0 0,0 0,0 0,-1 0,1 0,0 0,0 0,0 0,0 0,0 0,0 0,0 0,0 0,-1 0,1 0,0 0,0 0,0 0,0 0,0 0,0 0,0 0,0 0,0 0,-1 0,1 0,0 0,0 0,0 0,0 0,0 1,0-1,0 0,0 0,0 0,0 0,0 0,0 0,0 0,0 0,0 0,0 1,0-1,0 0,-4-15,-1-19,3 16,0 1,-2-1,0 1,-10-27,7 25,1 0,1 0,-5-37,10 46,1 6,-1 0,0 1,0-1,0 0,-1 0,1 0,-1 0,0 1,0-1,-3-7,4 12,-1-1,0 0,1 1,-1-1,1 1,-1-1,0 1,1-1,-1 1,1-1,-1 1,1 0,0-1,-1 1,1 0,0-1,-1 1,1 0,0-1,0 1,0 0,-1 0,1-1,0 1,0 1,-4 21,4-23,-6 169,6-167,-1-66,3-59,2 111,1 26,2 33,4 331,-11-348,-1-83,-1 18,2-1,1 0,11-59,-6 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7T17:31:33.1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998 93,'0'0,"-168"6,142-4,0 2,1 1,0 2,-36 12,36-10,-1 1,2 1,-1 1,1 1,1 1,1 1,-38 33,-137 178,122-133,58-72,1 1,1 1,1 0,1 1,1 0,1 1,1 0,-11 47,19-66,-7 29,1 1,1 0,2 1,0 52,5-80,0 0,1 0,0 0,1 0,0 0,0 0,1 0,1 0,-1-1,1 0,0 1,1-2,0 1,0 0,1-1,0 0,0 0,1-1,0 0,0 0,0 0,0-1,11 5,32 16,2-2,1-3,0-2,2-2,0-3,0-2,1-2,1-3,104-1,-71-8,1-4,-1-3,0-5,-1-3,-1-5,134-51,-201 64,1-2,-2 0,1-2,-2 0,0-1,0-1,-1-1,28-33,1-9,57-92,-64 89,-9 14,-1-1,-2-1,-3-1,-2-2,-2 0,-3-2,-2 0,-2 0,-3-2,8-100,-17 128,0 12,-1-1,-1 1,-2-20,2 33,0 0,-1 0,1 0,-1 0,0 0,0 1,0-1,0 0,-1 0,1 0,-1 1,1-1,-1 1,0-1,0 1,0 0,0 0,-1 0,1 0,-1 0,1 0,-5-2,-8-1,0 1,0 0,0 1,0 1,-1 0,-18 0,-101 8,64-1,-95-2,-90 6,200-4,0 3,-81 21,117-23,1 2,-31 17,-16 6,-49 9,80-29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7T17:31:36.9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1,'-28'2,"1"1,-1 1,1 1,0 2,1 0,-1 2,2 1,-1 1,1 1,1 1,0 2,-42 33,61-43,1-1,-1 1,1 1,0-1,0 0,1 1,-1 0,1 0,1 0,-1 0,1 1,-3 11,0 9,-3 50,6-50,1-12,0-4,0 1,0 0,3 21,-1-30,-1 1,1-1,0 1,0-1,1 0,-1 0,1 1,0-1,-1 0,1 0,0 0,1-1,-1 1,0 0,1-1,5 4,13 8,1-1,0-2,1 0,45 14,104 20,-145-38,134 21,-104-20,1 3,66 21,-56-6,-48-17,1 0,0-2,0 0,0-2,1 0,-1-1,36 1,90-16,244-49,-328 49,-32 7,0-2,-1 0,0-2,0-2,49-21,-69 23,0 0,0 0,-1-1,0-1,-1 1,0-1,13-20,9-12,-8 16,-1-2,-1 0,30-60,-37 66,-9 16,0 0,-1-1,0 1,0-1,3-10,-5 15,-1 0,0 1,0-1,0 0,0 0,0 0,0 1,0-1,0 0,-1 0,1 0,-1 1,1-1,-1 0,0 1,1-1,-1 1,0-1,0 1,0-1,0 1,-1-1,1 1,0 0,-1 0,1 0,-3-2,-25-13,-1 2,0 0,-2 3,1 0,-52-10,24 6,0-1,0 2,-1 2,0 3,-117-1,-386 13,395-4,107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7T17:37:53.9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0,'-2'138,"5"147,-3-282,1 1,-1-1,1 0,0 0,0 0,0 1,1-1,-1 0,1 0,0-1,-1 1,1 0,0 0,1-1,-1 1,0-1,1 0,-1 0,1 0,0 0,0 0,0-1,0 1,0-1,0 0,0 1,6 0,7 1,1 0,0-1,-1-1,24 0,-14-1,126 1,-91-2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7T17:37:59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1 613,'2'-51,"9"-55,-4 55,0-58,-5 78,1 0,2 0,0 1,2 0,12-31,-13 41,-5 17,0 0,1-1,-1 1,1 0,0 0,0 0,0 0,1 0,-1 0,1 1,-1-1,1 1,0-1,0 1,0 0,0 0,0 1,0-1,1 1,-1-1,0 1,1 0,-1 0,7 0,8-1,0 0,0 2,33 2,-15 0,64 0,166 26,-242-22,-5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4T17:59:51.5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27,'563'-13,"21"-1,-526 14,-9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410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3263"/>
            <a:ext cx="4686300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660" y="4451985"/>
            <a:ext cx="5669280" cy="421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410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60FD7931-E9E0-EE45-965C-CCA2D1AB7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75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26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0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9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64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159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64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1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81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ndy" pitchFamily="66" charset="0"/>
              </a:defRPr>
            </a:lvl1pPr>
          </a:lstStyle>
          <a:p>
            <a:pPr>
              <a:defRPr/>
            </a:pPr>
            <a:fld id="{CE002DD3-44B3-E043-8073-7071B1A1F5AF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94EEBF1-D492-5D4E-B4C7-FFDB52E73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6E985-090B-6C48-8DB4-76C82638A6F4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83AFB-4E21-AB42-935B-59C69F13A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989CF-C801-A649-B516-0134DA3FC0F9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B1015-0774-B14D-BAF7-16876F89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CC65A-4FA3-8646-8274-F3C12B40CDAF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515CD-E145-9444-9AFA-3DD181D03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CA9D5-6AA8-F44A-B222-32C1BF02F703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3C3FE-FE20-B741-B68E-F2CA2E2AC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8DA3F-1471-6C49-8EA1-2A24BF4E1132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A4420-44DD-8C4C-BEA4-D8518BDC7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127A7-A251-DA48-AB66-517640038D30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BA869-0F35-D542-B1E9-3EB87304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D3365-16F4-3A46-90A4-D556C2147511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2E2BC-4F89-5F45-86B4-40B9E0898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5A59E-BF85-7B46-9429-DAEAAD4BB9BF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A88C2-1F8F-FF4A-8843-96263C639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DBA84-3CB6-504F-9945-4273AF47D40B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ED148-429D-7547-AA96-50C2639E4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F4A27-93DC-564D-BB94-86366443385C}" type="datetime1">
              <a:rPr lang="en-US"/>
              <a:pPr>
                <a:defRPr/>
              </a:pPr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A9AF-3137-0843-9A8A-7CD27B414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neeley.tcu.edu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 descr="dividerthingy1"/>
          <p:cNvPicPr>
            <a:picLocks noChangeAspect="1" noChangeArrowheads="1"/>
          </p:cNvPicPr>
          <p:nvPr userDrawn="1"/>
        </p:nvPicPr>
        <p:blipFill>
          <a:blip r:embed="rId14" cstate="print"/>
          <a:srcRect b="52603"/>
          <a:stretch>
            <a:fillRect/>
          </a:stretch>
        </p:blipFill>
        <p:spPr bwMode="auto">
          <a:xfrm>
            <a:off x="533400" y="1"/>
            <a:ext cx="8610600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ividerthingy1"/>
          <p:cNvPicPr>
            <a:picLocks noChangeAspect="1" noChangeArrowheads="1"/>
          </p:cNvPicPr>
          <p:nvPr userDrawn="1"/>
        </p:nvPicPr>
        <p:blipFill>
          <a:blip r:embed="rId15" cstate="print"/>
          <a:srcRect t="52603"/>
          <a:stretch>
            <a:fillRect/>
          </a:stretch>
        </p:blipFill>
        <p:spPr bwMode="auto">
          <a:xfrm>
            <a:off x="533400" y="6400800"/>
            <a:ext cx="861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neeley_logo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626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6"/>
          <p:cNvSpPr txBox="1">
            <a:spLocks noGrp="1"/>
          </p:cNvSpPr>
          <p:nvPr userDrawn="1"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DB5A981-F0B8-4220-9306-B32AF17E7C2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finance.yahoo.com/news/alpha-vs-beta-guide-investors-164757714.html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customXml" Target="../ink/ink6.xml"/><Relationship Id="rId5" Type="http://schemas.openxmlformats.org/officeDocument/2006/relationships/customXml" Target="../ink/ink4.xml"/><Relationship Id="rId10" Type="http://schemas.openxmlformats.org/officeDocument/2006/relationships/image" Target="../media/image200.png"/><Relationship Id="rId4" Type="http://schemas.openxmlformats.org/officeDocument/2006/relationships/image" Target="../media/image38.png"/><Relationship Id="rId9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hyperlink" Target="https://colab.research.google.com/drive/17p8dHcbFiINiQbzGYhB1ewGuNuaiYcjF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11" Type="http://schemas.openxmlformats.org/officeDocument/2006/relationships/image" Target="../media/image28.png"/><Relationship Id="rId5" Type="http://schemas.openxmlformats.org/officeDocument/2006/relationships/image" Target="../media/image44.jpg"/><Relationship Id="rId10" Type="http://schemas.openxmlformats.org/officeDocument/2006/relationships/customXml" Target="../ink/ink8.xml"/><Relationship Id="rId4" Type="http://schemas.openxmlformats.org/officeDocument/2006/relationships/image" Target="../media/image43.jpg"/><Relationship Id="rId9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customXml" Target="../ink/ink1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9.xm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4784" y="457200"/>
            <a:ext cx="63277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Multiple Linear Regression</a:t>
            </a:r>
          </a:p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Regression Analysis</a:t>
            </a:r>
          </a:p>
        </p:txBody>
      </p:sp>
      <p:pic>
        <p:nvPicPr>
          <p:cNvPr id="8" name="Picture 7" descr="neeley_logo_he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690050"/>
            <a:ext cx="4724400" cy="710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5345668"/>
            <a:ext cx="22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Business Analytics</a:t>
            </a:r>
            <a:endParaRPr lang="en-US" sz="1800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576625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b="1" dirty="0">
                <a:solidFill>
                  <a:srgbClr val="310081"/>
                </a:solidFill>
                <a:latin typeface="Arial"/>
              </a:rPr>
              <a:t>Graduate Studies</a:t>
            </a:r>
          </a:p>
        </p:txBody>
      </p:sp>
      <p:pic>
        <p:nvPicPr>
          <p:cNvPr id="13" name="Picture 12" descr="Unknow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13850"/>
            <a:ext cx="1013302" cy="749300"/>
          </a:xfrm>
          <a:prstGeom prst="rect">
            <a:avLst/>
          </a:prstGeom>
        </p:spPr>
      </p:pic>
      <p:pic>
        <p:nvPicPr>
          <p:cNvPr id="2" name="Picture 1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1A775EA4-2D63-B84A-E8C5-3323B286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57400"/>
            <a:ext cx="2743200" cy="2743200"/>
          </a:xfrm>
          <a:prstGeom prst="rect">
            <a:avLst/>
          </a:prstGeom>
        </p:spPr>
      </p:pic>
      <p:pic>
        <p:nvPicPr>
          <p:cNvPr id="3" name="Picture 2" descr="A picture containing sitting, toy, table, white&#10;&#10;Description automatically generated">
            <a:extLst>
              <a:ext uri="{FF2B5EF4-FFF2-40B4-BE49-F238E27FC236}">
                <a16:creationId xmlns:a16="http://schemas.microsoft.com/office/drawing/2014/main" id="{263708C4-5035-A9C4-0523-849C0038B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057400"/>
            <a:ext cx="2286000" cy="2756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41E1DF-9173-4365-B335-D92D0F7B6B02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D2896-B3A7-41E6-9803-A2701A1D4A2B}"/>
              </a:ext>
            </a:extLst>
          </p:cNvPr>
          <p:cNvSpPr txBox="1"/>
          <p:nvPr/>
        </p:nvSpPr>
        <p:spPr>
          <a:xfrm>
            <a:off x="5012323" y="15240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12A3-795A-4DFF-A790-04193272EDAB}"/>
              </a:ext>
            </a:extLst>
          </p:cNvPr>
          <p:cNvSpPr txBox="1"/>
          <p:nvPr/>
        </p:nvSpPr>
        <p:spPr>
          <a:xfrm>
            <a:off x="5410200" y="160030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variance in Y</a:t>
            </a:r>
          </a:p>
        </p:txBody>
      </p:sp>
    </p:spTree>
    <p:extLst>
      <p:ext uri="{BB962C8B-B14F-4D97-AF65-F5344CB8AC3E}">
        <p14:creationId xmlns:p14="http://schemas.microsoft.com/office/powerpoint/2010/main" val="32663361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70AE99-7F1B-4DB7-8EB6-8988BB37C058}"/>
              </a:ext>
            </a:extLst>
          </p:cNvPr>
          <p:cNvSpPr/>
          <p:nvPr/>
        </p:nvSpPr>
        <p:spPr>
          <a:xfrm>
            <a:off x="2286000" y="2514600"/>
            <a:ext cx="2438400" cy="2209800"/>
          </a:xfrm>
          <a:prstGeom prst="ellipse">
            <a:avLst/>
          </a:pr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1ABF-2293-4F48-AA6A-D35446F19929}"/>
              </a:ext>
            </a:extLst>
          </p:cNvPr>
          <p:cNvSpPr txBox="1"/>
          <p:nvPr/>
        </p:nvSpPr>
        <p:spPr>
          <a:xfrm>
            <a:off x="1964323" y="460696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433AC-DDD8-4A1B-BC84-85361C80069C}"/>
              </a:ext>
            </a:extLst>
          </p:cNvPr>
          <p:cNvSpPr txBox="1"/>
          <p:nvPr/>
        </p:nvSpPr>
        <p:spPr>
          <a:xfrm>
            <a:off x="2362200" y="4683271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variance in x</a:t>
            </a:r>
            <a:r>
              <a:rPr lang="en-US" sz="1400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26663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E22CF5-4680-463B-95F1-AA131CEF9A1B}"/>
              </a:ext>
            </a:extLst>
          </p:cNvPr>
          <p:cNvSpPr/>
          <p:nvPr/>
        </p:nvSpPr>
        <p:spPr>
          <a:xfrm>
            <a:off x="4038600" y="3124200"/>
            <a:ext cx="2438400" cy="2209800"/>
          </a:xfrm>
          <a:prstGeom prst="ellipse">
            <a:avLst/>
          </a:prstGeom>
          <a:noFill/>
          <a:ln w="15875">
            <a:solidFill>
              <a:srgbClr val="99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198C6-0ECB-459B-BB07-46BF5D044345}"/>
              </a:ext>
            </a:extLst>
          </p:cNvPr>
          <p:cNvSpPr txBox="1"/>
          <p:nvPr/>
        </p:nvSpPr>
        <p:spPr>
          <a:xfrm>
            <a:off x="6002923" y="500579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F7F2B-FE3D-4836-9591-670E547B274B}"/>
              </a:ext>
            </a:extLst>
          </p:cNvPr>
          <p:cNvSpPr txBox="1"/>
          <p:nvPr/>
        </p:nvSpPr>
        <p:spPr>
          <a:xfrm>
            <a:off x="6400800" y="5082100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variance in x</a:t>
            </a:r>
            <a:r>
              <a:rPr lang="en-US" sz="1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12301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04AB3F-9769-473B-9AC4-B1ABA842D0DB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6556C4-3AB7-414B-9CE6-422753D2EBE7}"/>
              </a:ext>
            </a:extLst>
          </p:cNvPr>
          <p:cNvSpPr/>
          <p:nvPr/>
        </p:nvSpPr>
        <p:spPr>
          <a:xfrm>
            <a:off x="2286000" y="2514600"/>
            <a:ext cx="2438400" cy="2209800"/>
          </a:xfrm>
          <a:prstGeom prst="ellipse">
            <a:avLst/>
          </a:pr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C839AB0-B7A7-49F8-AE04-113C567FA77B}"/>
              </a:ext>
            </a:extLst>
          </p:cNvPr>
          <p:cNvSpPr/>
          <p:nvPr/>
        </p:nvSpPr>
        <p:spPr>
          <a:xfrm>
            <a:off x="4019562" y="2674374"/>
            <a:ext cx="552438" cy="845574"/>
          </a:xfrm>
          <a:custGeom>
            <a:avLst/>
            <a:gdLst>
              <a:gd name="connsiteX0" fmla="*/ 11664 w 552438"/>
              <a:gd name="connsiteY0" fmla="*/ 0 h 845574"/>
              <a:gd name="connsiteX1" fmla="*/ 11664 w 552438"/>
              <a:gd name="connsiteY1" fmla="*/ 0 h 845574"/>
              <a:gd name="connsiteX2" fmla="*/ 11664 w 552438"/>
              <a:gd name="connsiteY2" fmla="*/ 462116 h 845574"/>
              <a:gd name="connsiteX3" fmla="*/ 31328 w 552438"/>
              <a:gd name="connsiteY3" fmla="*/ 589936 h 845574"/>
              <a:gd name="connsiteX4" fmla="*/ 41161 w 552438"/>
              <a:gd name="connsiteY4" fmla="*/ 629265 h 845574"/>
              <a:gd name="connsiteX5" fmla="*/ 139483 w 552438"/>
              <a:gd name="connsiteY5" fmla="*/ 747252 h 845574"/>
              <a:gd name="connsiteX6" fmla="*/ 237806 w 552438"/>
              <a:gd name="connsiteY6" fmla="*/ 845574 h 845574"/>
              <a:gd name="connsiteX7" fmla="*/ 483612 w 552438"/>
              <a:gd name="connsiteY7" fmla="*/ 609600 h 845574"/>
              <a:gd name="connsiteX8" fmla="*/ 552438 w 552438"/>
              <a:gd name="connsiteY8" fmla="*/ 570271 h 845574"/>
              <a:gd name="connsiteX9" fmla="*/ 552438 w 552438"/>
              <a:gd name="connsiteY9" fmla="*/ 570271 h 845574"/>
              <a:gd name="connsiteX10" fmla="*/ 473780 w 552438"/>
              <a:gd name="connsiteY10" fmla="*/ 363794 h 845574"/>
              <a:gd name="connsiteX11" fmla="*/ 296799 w 552438"/>
              <a:gd name="connsiteY11" fmla="*/ 176981 h 845574"/>
              <a:gd name="connsiteX12" fmla="*/ 90322 w 552438"/>
              <a:gd name="connsiteY12" fmla="*/ 39329 h 845574"/>
              <a:gd name="connsiteX13" fmla="*/ 11664 w 552438"/>
              <a:gd name="connsiteY13" fmla="*/ 0 h 8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438" h="845574">
                <a:moveTo>
                  <a:pt x="11664" y="0"/>
                </a:moveTo>
                <a:lnTo>
                  <a:pt x="11664" y="0"/>
                </a:lnTo>
                <a:cubicBezTo>
                  <a:pt x="-4148" y="221374"/>
                  <a:pt x="-3628" y="148614"/>
                  <a:pt x="11664" y="462116"/>
                </a:cubicBezTo>
                <a:cubicBezTo>
                  <a:pt x="13526" y="500289"/>
                  <a:pt x="22666" y="550957"/>
                  <a:pt x="31328" y="589936"/>
                </a:cubicBezTo>
                <a:cubicBezTo>
                  <a:pt x="34259" y="603127"/>
                  <a:pt x="41161" y="629265"/>
                  <a:pt x="41161" y="629265"/>
                </a:cubicBezTo>
                <a:lnTo>
                  <a:pt x="139483" y="747252"/>
                </a:lnTo>
                <a:lnTo>
                  <a:pt x="237806" y="845574"/>
                </a:lnTo>
                <a:lnTo>
                  <a:pt x="483612" y="609600"/>
                </a:lnTo>
                <a:lnTo>
                  <a:pt x="552438" y="570271"/>
                </a:lnTo>
                <a:lnTo>
                  <a:pt x="552438" y="570271"/>
                </a:lnTo>
                <a:lnTo>
                  <a:pt x="473780" y="363794"/>
                </a:lnTo>
                <a:lnTo>
                  <a:pt x="296799" y="176981"/>
                </a:lnTo>
                <a:lnTo>
                  <a:pt x="90322" y="39329"/>
                </a:lnTo>
                <a:lnTo>
                  <a:pt x="11664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941566E2-7984-4B99-A83D-DCADA6F597D9}"/>
              </a:ext>
            </a:extLst>
          </p:cNvPr>
          <p:cNvSpPr/>
          <p:nvPr/>
        </p:nvSpPr>
        <p:spPr>
          <a:xfrm>
            <a:off x="4296697" y="3293806"/>
            <a:ext cx="393290" cy="609600"/>
          </a:xfrm>
          <a:custGeom>
            <a:avLst/>
            <a:gdLst>
              <a:gd name="connsiteX0" fmla="*/ 334297 w 393290"/>
              <a:gd name="connsiteY0" fmla="*/ 0 h 609600"/>
              <a:gd name="connsiteX1" fmla="*/ 226142 w 393290"/>
              <a:gd name="connsiteY1" fmla="*/ 117988 h 609600"/>
              <a:gd name="connsiteX2" fmla="*/ 226142 w 393290"/>
              <a:gd name="connsiteY2" fmla="*/ 117988 h 609600"/>
              <a:gd name="connsiteX3" fmla="*/ 68826 w 393290"/>
              <a:gd name="connsiteY3" fmla="*/ 226142 h 609600"/>
              <a:gd name="connsiteX4" fmla="*/ 0 w 393290"/>
              <a:gd name="connsiteY4" fmla="*/ 294968 h 609600"/>
              <a:gd name="connsiteX5" fmla="*/ 0 w 393290"/>
              <a:gd name="connsiteY5" fmla="*/ 294968 h 609600"/>
              <a:gd name="connsiteX6" fmla="*/ 68826 w 393290"/>
              <a:gd name="connsiteY6" fmla="*/ 442452 h 609600"/>
              <a:gd name="connsiteX7" fmla="*/ 176980 w 393290"/>
              <a:gd name="connsiteY7" fmla="*/ 501446 h 609600"/>
              <a:gd name="connsiteX8" fmla="*/ 245806 w 393290"/>
              <a:gd name="connsiteY8" fmla="*/ 550607 h 609600"/>
              <a:gd name="connsiteX9" fmla="*/ 344129 w 393290"/>
              <a:gd name="connsiteY9" fmla="*/ 609600 h 609600"/>
              <a:gd name="connsiteX10" fmla="*/ 344129 w 393290"/>
              <a:gd name="connsiteY10" fmla="*/ 609600 h 609600"/>
              <a:gd name="connsiteX11" fmla="*/ 373626 w 393290"/>
              <a:gd name="connsiteY11" fmla="*/ 511278 h 609600"/>
              <a:gd name="connsiteX12" fmla="*/ 373626 w 393290"/>
              <a:gd name="connsiteY12" fmla="*/ 383459 h 609600"/>
              <a:gd name="connsiteX13" fmla="*/ 393290 w 393290"/>
              <a:gd name="connsiteY13" fmla="*/ 255639 h 609600"/>
              <a:gd name="connsiteX14" fmla="*/ 373626 w 393290"/>
              <a:gd name="connsiteY14" fmla="*/ 127820 h 609600"/>
              <a:gd name="connsiteX15" fmla="*/ 373626 w 393290"/>
              <a:gd name="connsiteY15" fmla="*/ 127820 h 609600"/>
              <a:gd name="connsiteX16" fmla="*/ 334297 w 393290"/>
              <a:gd name="connsiteY1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290" h="609600">
                <a:moveTo>
                  <a:pt x="334297" y="0"/>
                </a:moveTo>
                <a:lnTo>
                  <a:pt x="226142" y="117988"/>
                </a:lnTo>
                <a:lnTo>
                  <a:pt x="226142" y="117988"/>
                </a:lnTo>
                <a:lnTo>
                  <a:pt x="68826" y="226142"/>
                </a:lnTo>
                <a:lnTo>
                  <a:pt x="0" y="294968"/>
                </a:lnTo>
                <a:lnTo>
                  <a:pt x="0" y="294968"/>
                </a:lnTo>
                <a:lnTo>
                  <a:pt x="68826" y="442452"/>
                </a:lnTo>
                <a:lnTo>
                  <a:pt x="176980" y="501446"/>
                </a:lnTo>
                <a:lnTo>
                  <a:pt x="245806" y="550607"/>
                </a:lnTo>
                <a:lnTo>
                  <a:pt x="344129" y="609600"/>
                </a:lnTo>
                <a:lnTo>
                  <a:pt x="344129" y="609600"/>
                </a:lnTo>
                <a:lnTo>
                  <a:pt x="373626" y="511278"/>
                </a:lnTo>
                <a:lnTo>
                  <a:pt x="373626" y="383459"/>
                </a:lnTo>
                <a:lnTo>
                  <a:pt x="393290" y="255639"/>
                </a:lnTo>
                <a:lnTo>
                  <a:pt x="373626" y="127820"/>
                </a:lnTo>
                <a:lnTo>
                  <a:pt x="373626" y="127820"/>
                </a:lnTo>
                <a:lnTo>
                  <a:pt x="334297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BE583D-09CE-4527-8E5C-37BD4DA2808A}"/>
                  </a:ext>
                </a:extLst>
              </p14:cNvPr>
              <p14:cNvContentPartPr/>
              <p14:nvPr/>
            </p14:nvContentPartPr>
            <p14:xfrm>
              <a:off x="4304419" y="3277623"/>
              <a:ext cx="282960" cy="22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BE583D-09CE-4527-8E5C-37BD4DA280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0779" y="3169983"/>
                <a:ext cx="39060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8157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1F6D88-5706-4B2C-ACE0-826FD0AD3960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5E6D61-7989-4E7D-89F6-D7DAD3B991A3}"/>
              </a:ext>
            </a:extLst>
          </p:cNvPr>
          <p:cNvSpPr/>
          <p:nvPr/>
        </p:nvSpPr>
        <p:spPr>
          <a:xfrm>
            <a:off x="4038600" y="3124200"/>
            <a:ext cx="2438400" cy="2209800"/>
          </a:xfrm>
          <a:prstGeom prst="ellipse">
            <a:avLst/>
          </a:prstGeom>
          <a:noFill/>
          <a:ln w="15875">
            <a:solidFill>
              <a:srgbClr val="99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5DBD1677-6190-49A3-B218-5A6723E0C4FB}"/>
              </a:ext>
            </a:extLst>
          </p:cNvPr>
          <p:cNvSpPr/>
          <p:nvPr/>
        </p:nvSpPr>
        <p:spPr>
          <a:xfrm>
            <a:off x="4296697" y="3293806"/>
            <a:ext cx="393290" cy="609600"/>
          </a:xfrm>
          <a:custGeom>
            <a:avLst/>
            <a:gdLst>
              <a:gd name="connsiteX0" fmla="*/ 334297 w 393290"/>
              <a:gd name="connsiteY0" fmla="*/ 0 h 609600"/>
              <a:gd name="connsiteX1" fmla="*/ 226142 w 393290"/>
              <a:gd name="connsiteY1" fmla="*/ 117988 h 609600"/>
              <a:gd name="connsiteX2" fmla="*/ 226142 w 393290"/>
              <a:gd name="connsiteY2" fmla="*/ 117988 h 609600"/>
              <a:gd name="connsiteX3" fmla="*/ 68826 w 393290"/>
              <a:gd name="connsiteY3" fmla="*/ 226142 h 609600"/>
              <a:gd name="connsiteX4" fmla="*/ 0 w 393290"/>
              <a:gd name="connsiteY4" fmla="*/ 294968 h 609600"/>
              <a:gd name="connsiteX5" fmla="*/ 0 w 393290"/>
              <a:gd name="connsiteY5" fmla="*/ 294968 h 609600"/>
              <a:gd name="connsiteX6" fmla="*/ 68826 w 393290"/>
              <a:gd name="connsiteY6" fmla="*/ 442452 h 609600"/>
              <a:gd name="connsiteX7" fmla="*/ 176980 w 393290"/>
              <a:gd name="connsiteY7" fmla="*/ 501446 h 609600"/>
              <a:gd name="connsiteX8" fmla="*/ 245806 w 393290"/>
              <a:gd name="connsiteY8" fmla="*/ 550607 h 609600"/>
              <a:gd name="connsiteX9" fmla="*/ 344129 w 393290"/>
              <a:gd name="connsiteY9" fmla="*/ 609600 h 609600"/>
              <a:gd name="connsiteX10" fmla="*/ 344129 w 393290"/>
              <a:gd name="connsiteY10" fmla="*/ 609600 h 609600"/>
              <a:gd name="connsiteX11" fmla="*/ 373626 w 393290"/>
              <a:gd name="connsiteY11" fmla="*/ 511278 h 609600"/>
              <a:gd name="connsiteX12" fmla="*/ 373626 w 393290"/>
              <a:gd name="connsiteY12" fmla="*/ 383459 h 609600"/>
              <a:gd name="connsiteX13" fmla="*/ 393290 w 393290"/>
              <a:gd name="connsiteY13" fmla="*/ 255639 h 609600"/>
              <a:gd name="connsiteX14" fmla="*/ 373626 w 393290"/>
              <a:gd name="connsiteY14" fmla="*/ 127820 h 609600"/>
              <a:gd name="connsiteX15" fmla="*/ 373626 w 393290"/>
              <a:gd name="connsiteY15" fmla="*/ 127820 h 609600"/>
              <a:gd name="connsiteX16" fmla="*/ 334297 w 393290"/>
              <a:gd name="connsiteY1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290" h="609600">
                <a:moveTo>
                  <a:pt x="334297" y="0"/>
                </a:moveTo>
                <a:lnTo>
                  <a:pt x="226142" y="117988"/>
                </a:lnTo>
                <a:lnTo>
                  <a:pt x="226142" y="117988"/>
                </a:lnTo>
                <a:lnTo>
                  <a:pt x="68826" y="226142"/>
                </a:lnTo>
                <a:lnTo>
                  <a:pt x="0" y="294968"/>
                </a:lnTo>
                <a:lnTo>
                  <a:pt x="0" y="294968"/>
                </a:lnTo>
                <a:lnTo>
                  <a:pt x="68826" y="442452"/>
                </a:lnTo>
                <a:lnTo>
                  <a:pt x="176980" y="501446"/>
                </a:lnTo>
                <a:lnTo>
                  <a:pt x="245806" y="550607"/>
                </a:lnTo>
                <a:lnTo>
                  <a:pt x="344129" y="609600"/>
                </a:lnTo>
                <a:lnTo>
                  <a:pt x="344129" y="609600"/>
                </a:lnTo>
                <a:lnTo>
                  <a:pt x="373626" y="511278"/>
                </a:lnTo>
                <a:lnTo>
                  <a:pt x="373626" y="383459"/>
                </a:lnTo>
                <a:lnTo>
                  <a:pt x="393290" y="255639"/>
                </a:lnTo>
                <a:lnTo>
                  <a:pt x="373626" y="127820"/>
                </a:lnTo>
                <a:lnTo>
                  <a:pt x="373626" y="127820"/>
                </a:lnTo>
                <a:lnTo>
                  <a:pt x="334297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E75CC944-A29C-4953-85AC-61A09B807FB3}"/>
              </a:ext>
            </a:extLst>
          </p:cNvPr>
          <p:cNvSpPr/>
          <p:nvPr/>
        </p:nvSpPr>
        <p:spPr>
          <a:xfrm>
            <a:off x="4709652" y="3156155"/>
            <a:ext cx="1435509" cy="855406"/>
          </a:xfrm>
          <a:custGeom>
            <a:avLst/>
            <a:gdLst>
              <a:gd name="connsiteX0" fmla="*/ 0 w 1435509"/>
              <a:gd name="connsiteY0" fmla="*/ 766916 h 855406"/>
              <a:gd name="connsiteX1" fmla="*/ 216309 w 1435509"/>
              <a:gd name="connsiteY1" fmla="*/ 835742 h 855406"/>
              <a:gd name="connsiteX2" fmla="*/ 422787 w 1435509"/>
              <a:gd name="connsiteY2" fmla="*/ 855406 h 855406"/>
              <a:gd name="connsiteX3" fmla="*/ 629264 w 1435509"/>
              <a:gd name="connsiteY3" fmla="*/ 845574 h 855406"/>
              <a:gd name="connsiteX4" fmla="*/ 816077 w 1435509"/>
              <a:gd name="connsiteY4" fmla="*/ 816077 h 855406"/>
              <a:gd name="connsiteX5" fmla="*/ 973393 w 1435509"/>
              <a:gd name="connsiteY5" fmla="*/ 747251 h 855406"/>
              <a:gd name="connsiteX6" fmla="*/ 1111045 w 1435509"/>
              <a:gd name="connsiteY6" fmla="*/ 658761 h 855406"/>
              <a:gd name="connsiteX7" fmla="*/ 1209367 w 1435509"/>
              <a:gd name="connsiteY7" fmla="*/ 580103 h 855406"/>
              <a:gd name="connsiteX8" fmla="*/ 1347019 w 1435509"/>
              <a:gd name="connsiteY8" fmla="*/ 462116 h 855406"/>
              <a:gd name="connsiteX9" fmla="*/ 1435509 w 1435509"/>
              <a:gd name="connsiteY9" fmla="*/ 403122 h 855406"/>
              <a:gd name="connsiteX10" fmla="*/ 1435509 w 1435509"/>
              <a:gd name="connsiteY10" fmla="*/ 403122 h 855406"/>
              <a:gd name="connsiteX11" fmla="*/ 1366683 w 1435509"/>
              <a:gd name="connsiteY11" fmla="*/ 304800 h 855406"/>
              <a:gd name="connsiteX12" fmla="*/ 1199535 w 1435509"/>
              <a:gd name="connsiteY12" fmla="*/ 206477 h 855406"/>
              <a:gd name="connsiteX13" fmla="*/ 934064 w 1435509"/>
              <a:gd name="connsiteY13" fmla="*/ 49161 h 855406"/>
              <a:gd name="connsiteX14" fmla="*/ 707922 w 1435509"/>
              <a:gd name="connsiteY14" fmla="*/ 19664 h 855406"/>
              <a:gd name="connsiteX15" fmla="*/ 580103 w 1435509"/>
              <a:gd name="connsiteY15" fmla="*/ 0 h 855406"/>
              <a:gd name="connsiteX16" fmla="*/ 471948 w 1435509"/>
              <a:gd name="connsiteY16" fmla="*/ 0 h 855406"/>
              <a:gd name="connsiteX17" fmla="*/ 324464 w 1435509"/>
              <a:gd name="connsiteY17" fmla="*/ 29497 h 855406"/>
              <a:gd name="connsiteX18" fmla="*/ 147483 w 1435509"/>
              <a:gd name="connsiteY18" fmla="*/ 78658 h 855406"/>
              <a:gd name="connsiteX19" fmla="*/ 147483 w 1435509"/>
              <a:gd name="connsiteY19" fmla="*/ 78658 h 855406"/>
              <a:gd name="connsiteX20" fmla="*/ 29496 w 1435509"/>
              <a:gd name="connsiteY20" fmla="*/ 117987 h 855406"/>
              <a:gd name="connsiteX21" fmla="*/ 29496 w 1435509"/>
              <a:gd name="connsiteY21" fmla="*/ 117987 h 855406"/>
              <a:gd name="connsiteX22" fmla="*/ 29496 w 1435509"/>
              <a:gd name="connsiteY22" fmla="*/ 245806 h 855406"/>
              <a:gd name="connsiteX23" fmla="*/ 78658 w 1435509"/>
              <a:gd name="connsiteY23" fmla="*/ 393290 h 855406"/>
              <a:gd name="connsiteX24" fmla="*/ 58993 w 1435509"/>
              <a:gd name="connsiteY24" fmla="*/ 530942 h 855406"/>
              <a:gd name="connsiteX25" fmla="*/ 68825 w 1435509"/>
              <a:gd name="connsiteY25" fmla="*/ 619432 h 855406"/>
              <a:gd name="connsiteX26" fmla="*/ 0 w 1435509"/>
              <a:gd name="connsiteY26" fmla="*/ 766916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5509" h="855406">
                <a:moveTo>
                  <a:pt x="0" y="766916"/>
                </a:moveTo>
                <a:lnTo>
                  <a:pt x="216309" y="835742"/>
                </a:lnTo>
                <a:lnTo>
                  <a:pt x="422787" y="855406"/>
                </a:lnTo>
                <a:lnTo>
                  <a:pt x="629264" y="845574"/>
                </a:lnTo>
                <a:lnTo>
                  <a:pt x="816077" y="816077"/>
                </a:lnTo>
                <a:lnTo>
                  <a:pt x="973393" y="747251"/>
                </a:lnTo>
                <a:lnTo>
                  <a:pt x="1111045" y="658761"/>
                </a:lnTo>
                <a:lnTo>
                  <a:pt x="1209367" y="580103"/>
                </a:lnTo>
                <a:lnTo>
                  <a:pt x="1347019" y="462116"/>
                </a:lnTo>
                <a:lnTo>
                  <a:pt x="1435509" y="403122"/>
                </a:lnTo>
                <a:lnTo>
                  <a:pt x="1435509" y="403122"/>
                </a:lnTo>
                <a:lnTo>
                  <a:pt x="1366683" y="304800"/>
                </a:lnTo>
                <a:lnTo>
                  <a:pt x="1199535" y="206477"/>
                </a:lnTo>
                <a:lnTo>
                  <a:pt x="934064" y="49161"/>
                </a:lnTo>
                <a:lnTo>
                  <a:pt x="707922" y="19664"/>
                </a:lnTo>
                <a:lnTo>
                  <a:pt x="580103" y="0"/>
                </a:lnTo>
                <a:lnTo>
                  <a:pt x="471948" y="0"/>
                </a:lnTo>
                <a:lnTo>
                  <a:pt x="324464" y="29497"/>
                </a:lnTo>
                <a:lnTo>
                  <a:pt x="147483" y="78658"/>
                </a:lnTo>
                <a:lnTo>
                  <a:pt x="147483" y="78658"/>
                </a:lnTo>
                <a:lnTo>
                  <a:pt x="29496" y="117987"/>
                </a:lnTo>
                <a:lnTo>
                  <a:pt x="29496" y="117987"/>
                </a:lnTo>
                <a:lnTo>
                  <a:pt x="29496" y="245806"/>
                </a:lnTo>
                <a:lnTo>
                  <a:pt x="78658" y="393290"/>
                </a:lnTo>
                <a:lnTo>
                  <a:pt x="58993" y="530942"/>
                </a:lnTo>
                <a:lnTo>
                  <a:pt x="68825" y="619432"/>
                </a:lnTo>
                <a:lnTo>
                  <a:pt x="0" y="7669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ED017A-39FD-4B61-B7DF-51F70EAEEEF1}"/>
                  </a:ext>
                </a:extLst>
              </p14:cNvPr>
              <p14:cNvContentPartPr/>
              <p14:nvPr/>
            </p14:nvContentPartPr>
            <p14:xfrm>
              <a:off x="4732099" y="3488943"/>
              <a:ext cx="864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ED017A-39FD-4B61-B7DF-51F70EAEEE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8099" y="3380943"/>
                <a:ext cx="11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1E3418-7949-4288-8035-2DAC05008AEF}"/>
                  </a:ext>
                </a:extLst>
              </p14:cNvPr>
              <p14:cNvContentPartPr/>
              <p14:nvPr/>
            </p14:nvContentPartPr>
            <p14:xfrm>
              <a:off x="4683859" y="3344223"/>
              <a:ext cx="134640" cy="45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1E3418-7949-4288-8035-2DAC05008A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0219" y="3236583"/>
                <a:ext cx="24228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973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B96AF28-C37C-442E-AECD-BE5E7D276E14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D3CF9A-1E44-4A61-9DFE-2425D12C29F8}"/>
              </a:ext>
            </a:extLst>
          </p:cNvPr>
          <p:cNvSpPr/>
          <p:nvPr/>
        </p:nvSpPr>
        <p:spPr>
          <a:xfrm>
            <a:off x="4038600" y="3124200"/>
            <a:ext cx="2438400" cy="2209800"/>
          </a:xfrm>
          <a:prstGeom prst="ellipse">
            <a:avLst/>
          </a:prstGeom>
          <a:noFill/>
          <a:ln w="15875">
            <a:solidFill>
              <a:srgbClr val="99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C5EE59-07B0-4A7E-828D-6A231A76725B}"/>
              </a:ext>
            </a:extLst>
          </p:cNvPr>
          <p:cNvSpPr/>
          <p:nvPr/>
        </p:nvSpPr>
        <p:spPr>
          <a:xfrm>
            <a:off x="2286000" y="2514600"/>
            <a:ext cx="2438400" cy="2209800"/>
          </a:xfrm>
          <a:prstGeom prst="ellipse">
            <a:avLst/>
          </a:pr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C44764C-13CA-440E-AA4D-27D74A1D4683}"/>
              </a:ext>
            </a:extLst>
          </p:cNvPr>
          <p:cNvSpPr/>
          <p:nvPr/>
        </p:nvSpPr>
        <p:spPr>
          <a:xfrm>
            <a:off x="4019562" y="2674374"/>
            <a:ext cx="552438" cy="845574"/>
          </a:xfrm>
          <a:custGeom>
            <a:avLst/>
            <a:gdLst>
              <a:gd name="connsiteX0" fmla="*/ 11664 w 552438"/>
              <a:gd name="connsiteY0" fmla="*/ 0 h 845574"/>
              <a:gd name="connsiteX1" fmla="*/ 11664 w 552438"/>
              <a:gd name="connsiteY1" fmla="*/ 0 h 845574"/>
              <a:gd name="connsiteX2" fmla="*/ 11664 w 552438"/>
              <a:gd name="connsiteY2" fmla="*/ 462116 h 845574"/>
              <a:gd name="connsiteX3" fmla="*/ 31328 w 552438"/>
              <a:gd name="connsiteY3" fmla="*/ 589936 h 845574"/>
              <a:gd name="connsiteX4" fmla="*/ 41161 w 552438"/>
              <a:gd name="connsiteY4" fmla="*/ 629265 h 845574"/>
              <a:gd name="connsiteX5" fmla="*/ 139483 w 552438"/>
              <a:gd name="connsiteY5" fmla="*/ 747252 h 845574"/>
              <a:gd name="connsiteX6" fmla="*/ 237806 w 552438"/>
              <a:gd name="connsiteY6" fmla="*/ 845574 h 845574"/>
              <a:gd name="connsiteX7" fmla="*/ 483612 w 552438"/>
              <a:gd name="connsiteY7" fmla="*/ 609600 h 845574"/>
              <a:gd name="connsiteX8" fmla="*/ 552438 w 552438"/>
              <a:gd name="connsiteY8" fmla="*/ 570271 h 845574"/>
              <a:gd name="connsiteX9" fmla="*/ 552438 w 552438"/>
              <a:gd name="connsiteY9" fmla="*/ 570271 h 845574"/>
              <a:gd name="connsiteX10" fmla="*/ 473780 w 552438"/>
              <a:gd name="connsiteY10" fmla="*/ 363794 h 845574"/>
              <a:gd name="connsiteX11" fmla="*/ 296799 w 552438"/>
              <a:gd name="connsiteY11" fmla="*/ 176981 h 845574"/>
              <a:gd name="connsiteX12" fmla="*/ 90322 w 552438"/>
              <a:gd name="connsiteY12" fmla="*/ 39329 h 845574"/>
              <a:gd name="connsiteX13" fmla="*/ 11664 w 552438"/>
              <a:gd name="connsiteY13" fmla="*/ 0 h 8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438" h="845574">
                <a:moveTo>
                  <a:pt x="11664" y="0"/>
                </a:moveTo>
                <a:lnTo>
                  <a:pt x="11664" y="0"/>
                </a:lnTo>
                <a:cubicBezTo>
                  <a:pt x="-4148" y="221374"/>
                  <a:pt x="-3628" y="148614"/>
                  <a:pt x="11664" y="462116"/>
                </a:cubicBezTo>
                <a:cubicBezTo>
                  <a:pt x="13526" y="500289"/>
                  <a:pt x="22666" y="550957"/>
                  <a:pt x="31328" y="589936"/>
                </a:cubicBezTo>
                <a:cubicBezTo>
                  <a:pt x="34259" y="603127"/>
                  <a:pt x="41161" y="629265"/>
                  <a:pt x="41161" y="629265"/>
                </a:cubicBezTo>
                <a:lnTo>
                  <a:pt x="139483" y="747252"/>
                </a:lnTo>
                <a:lnTo>
                  <a:pt x="237806" y="845574"/>
                </a:lnTo>
                <a:lnTo>
                  <a:pt x="483612" y="609600"/>
                </a:lnTo>
                <a:lnTo>
                  <a:pt x="552438" y="570271"/>
                </a:lnTo>
                <a:lnTo>
                  <a:pt x="552438" y="570271"/>
                </a:lnTo>
                <a:lnTo>
                  <a:pt x="473780" y="363794"/>
                </a:lnTo>
                <a:lnTo>
                  <a:pt x="296799" y="176981"/>
                </a:lnTo>
                <a:lnTo>
                  <a:pt x="90322" y="39329"/>
                </a:lnTo>
                <a:lnTo>
                  <a:pt x="11664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21988968-0F2E-4E8F-BF99-FFA4C00EC2A6}"/>
              </a:ext>
            </a:extLst>
          </p:cNvPr>
          <p:cNvSpPr/>
          <p:nvPr/>
        </p:nvSpPr>
        <p:spPr>
          <a:xfrm>
            <a:off x="4296697" y="3293806"/>
            <a:ext cx="393290" cy="609600"/>
          </a:xfrm>
          <a:custGeom>
            <a:avLst/>
            <a:gdLst>
              <a:gd name="connsiteX0" fmla="*/ 334297 w 393290"/>
              <a:gd name="connsiteY0" fmla="*/ 0 h 609600"/>
              <a:gd name="connsiteX1" fmla="*/ 226142 w 393290"/>
              <a:gd name="connsiteY1" fmla="*/ 117988 h 609600"/>
              <a:gd name="connsiteX2" fmla="*/ 226142 w 393290"/>
              <a:gd name="connsiteY2" fmla="*/ 117988 h 609600"/>
              <a:gd name="connsiteX3" fmla="*/ 68826 w 393290"/>
              <a:gd name="connsiteY3" fmla="*/ 226142 h 609600"/>
              <a:gd name="connsiteX4" fmla="*/ 0 w 393290"/>
              <a:gd name="connsiteY4" fmla="*/ 294968 h 609600"/>
              <a:gd name="connsiteX5" fmla="*/ 0 w 393290"/>
              <a:gd name="connsiteY5" fmla="*/ 294968 h 609600"/>
              <a:gd name="connsiteX6" fmla="*/ 68826 w 393290"/>
              <a:gd name="connsiteY6" fmla="*/ 442452 h 609600"/>
              <a:gd name="connsiteX7" fmla="*/ 176980 w 393290"/>
              <a:gd name="connsiteY7" fmla="*/ 501446 h 609600"/>
              <a:gd name="connsiteX8" fmla="*/ 245806 w 393290"/>
              <a:gd name="connsiteY8" fmla="*/ 550607 h 609600"/>
              <a:gd name="connsiteX9" fmla="*/ 344129 w 393290"/>
              <a:gd name="connsiteY9" fmla="*/ 609600 h 609600"/>
              <a:gd name="connsiteX10" fmla="*/ 344129 w 393290"/>
              <a:gd name="connsiteY10" fmla="*/ 609600 h 609600"/>
              <a:gd name="connsiteX11" fmla="*/ 373626 w 393290"/>
              <a:gd name="connsiteY11" fmla="*/ 511278 h 609600"/>
              <a:gd name="connsiteX12" fmla="*/ 373626 w 393290"/>
              <a:gd name="connsiteY12" fmla="*/ 383459 h 609600"/>
              <a:gd name="connsiteX13" fmla="*/ 393290 w 393290"/>
              <a:gd name="connsiteY13" fmla="*/ 255639 h 609600"/>
              <a:gd name="connsiteX14" fmla="*/ 373626 w 393290"/>
              <a:gd name="connsiteY14" fmla="*/ 127820 h 609600"/>
              <a:gd name="connsiteX15" fmla="*/ 373626 w 393290"/>
              <a:gd name="connsiteY15" fmla="*/ 127820 h 609600"/>
              <a:gd name="connsiteX16" fmla="*/ 334297 w 393290"/>
              <a:gd name="connsiteY1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290" h="609600">
                <a:moveTo>
                  <a:pt x="334297" y="0"/>
                </a:moveTo>
                <a:lnTo>
                  <a:pt x="226142" y="117988"/>
                </a:lnTo>
                <a:lnTo>
                  <a:pt x="226142" y="117988"/>
                </a:lnTo>
                <a:lnTo>
                  <a:pt x="68826" y="226142"/>
                </a:lnTo>
                <a:lnTo>
                  <a:pt x="0" y="294968"/>
                </a:lnTo>
                <a:lnTo>
                  <a:pt x="0" y="294968"/>
                </a:lnTo>
                <a:lnTo>
                  <a:pt x="68826" y="442452"/>
                </a:lnTo>
                <a:lnTo>
                  <a:pt x="176980" y="501446"/>
                </a:lnTo>
                <a:lnTo>
                  <a:pt x="245806" y="550607"/>
                </a:lnTo>
                <a:lnTo>
                  <a:pt x="344129" y="609600"/>
                </a:lnTo>
                <a:lnTo>
                  <a:pt x="344129" y="609600"/>
                </a:lnTo>
                <a:lnTo>
                  <a:pt x="373626" y="511278"/>
                </a:lnTo>
                <a:lnTo>
                  <a:pt x="373626" y="383459"/>
                </a:lnTo>
                <a:lnTo>
                  <a:pt x="393290" y="255639"/>
                </a:lnTo>
                <a:lnTo>
                  <a:pt x="373626" y="127820"/>
                </a:lnTo>
                <a:lnTo>
                  <a:pt x="373626" y="127820"/>
                </a:lnTo>
                <a:lnTo>
                  <a:pt x="334297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B0B04044-7ACE-4979-A035-CBBEAD583E83}"/>
              </a:ext>
            </a:extLst>
          </p:cNvPr>
          <p:cNvSpPr/>
          <p:nvPr/>
        </p:nvSpPr>
        <p:spPr>
          <a:xfrm>
            <a:off x="4709652" y="3156155"/>
            <a:ext cx="1435509" cy="855406"/>
          </a:xfrm>
          <a:custGeom>
            <a:avLst/>
            <a:gdLst>
              <a:gd name="connsiteX0" fmla="*/ 0 w 1435509"/>
              <a:gd name="connsiteY0" fmla="*/ 766916 h 855406"/>
              <a:gd name="connsiteX1" fmla="*/ 216309 w 1435509"/>
              <a:gd name="connsiteY1" fmla="*/ 835742 h 855406"/>
              <a:gd name="connsiteX2" fmla="*/ 422787 w 1435509"/>
              <a:gd name="connsiteY2" fmla="*/ 855406 h 855406"/>
              <a:gd name="connsiteX3" fmla="*/ 629264 w 1435509"/>
              <a:gd name="connsiteY3" fmla="*/ 845574 h 855406"/>
              <a:gd name="connsiteX4" fmla="*/ 816077 w 1435509"/>
              <a:gd name="connsiteY4" fmla="*/ 816077 h 855406"/>
              <a:gd name="connsiteX5" fmla="*/ 973393 w 1435509"/>
              <a:gd name="connsiteY5" fmla="*/ 747251 h 855406"/>
              <a:gd name="connsiteX6" fmla="*/ 1111045 w 1435509"/>
              <a:gd name="connsiteY6" fmla="*/ 658761 h 855406"/>
              <a:gd name="connsiteX7" fmla="*/ 1209367 w 1435509"/>
              <a:gd name="connsiteY7" fmla="*/ 580103 h 855406"/>
              <a:gd name="connsiteX8" fmla="*/ 1347019 w 1435509"/>
              <a:gd name="connsiteY8" fmla="*/ 462116 h 855406"/>
              <a:gd name="connsiteX9" fmla="*/ 1435509 w 1435509"/>
              <a:gd name="connsiteY9" fmla="*/ 403122 h 855406"/>
              <a:gd name="connsiteX10" fmla="*/ 1435509 w 1435509"/>
              <a:gd name="connsiteY10" fmla="*/ 403122 h 855406"/>
              <a:gd name="connsiteX11" fmla="*/ 1366683 w 1435509"/>
              <a:gd name="connsiteY11" fmla="*/ 304800 h 855406"/>
              <a:gd name="connsiteX12" fmla="*/ 1199535 w 1435509"/>
              <a:gd name="connsiteY12" fmla="*/ 206477 h 855406"/>
              <a:gd name="connsiteX13" fmla="*/ 934064 w 1435509"/>
              <a:gd name="connsiteY13" fmla="*/ 49161 h 855406"/>
              <a:gd name="connsiteX14" fmla="*/ 707922 w 1435509"/>
              <a:gd name="connsiteY14" fmla="*/ 19664 h 855406"/>
              <a:gd name="connsiteX15" fmla="*/ 580103 w 1435509"/>
              <a:gd name="connsiteY15" fmla="*/ 0 h 855406"/>
              <a:gd name="connsiteX16" fmla="*/ 471948 w 1435509"/>
              <a:gd name="connsiteY16" fmla="*/ 0 h 855406"/>
              <a:gd name="connsiteX17" fmla="*/ 324464 w 1435509"/>
              <a:gd name="connsiteY17" fmla="*/ 29497 h 855406"/>
              <a:gd name="connsiteX18" fmla="*/ 147483 w 1435509"/>
              <a:gd name="connsiteY18" fmla="*/ 78658 h 855406"/>
              <a:gd name="connsiteX19" fmla="*/ 147483 w 1435509"/>
              <a:gd name="connsiteY19" fmla="*/ 78658 h 855406"/>
              <a:gd name="connsiteX20" fmla="*/ 29496 w 1435509"/>
              <a:gd name="connsiteY20" fmla="*/ 117987 h 855406"/>
              <a:gd name="connsiteX21" fmla="*/ 29496 w 1435509"/>
              <a:gd name="connsiteY21" fmla="*/ 117987 h 855406"/>
              <a:gd name="connsiteX22" fmla="*/ 29496 w 1435509"/>
              <a:gd name="connsiteY22" fmla="*/ 245806 h 855406"/>
              <a:gd name="connsiteX23" fmla="*/ 78658 w 1435509"/>
              <a:gd name="connsiteY23" fmla="*/ 393290 h 855406"/>
              <a:gd name="connsiteX24" fmla="*/ 58993 w 1435509"/>
              <a:gd name="connsiteY24" fmla="*/ 530942 h 855406"/>
              <a:gd name="connsiteX25" fmla="*/ 68825 w 1435509"/>
              <a:gd name="connsiteY25" fmla="*/ 619432 h 855406"/>
              <a:gd name="connsiteX26" fmla="*/ 0 w 1435509"/>
              <a:gd name="connsiteY26" fmla="*/ 766916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5509" h="855406">
                <a:moveTo>
                  <a:pt x="0" y="766916"/>
                </a:moveTo>
                <a:lnTo>
                  <a:pt x="216309" y="835742"/>
                </a:lnTo>
                <a:lnTo>
                  <a:pt x="422787" y="855406"/>
                </a:lnTo>
                <a:lnTo>
                  <a:pt x="629264" y="845574"/>
                </a:lnTo>
                <a:lnTo>
                  <a:pt x="816077" y="816077"/>
                </a:lnTo>
                <a:lnTo>
                  <a:pt x="973393" y="747251"/>
                </a:lnTo>
                <a:lnTo>
                  <a:pt x="1111045" y="658761"/>
                </a:lnTo>
                <a:lnTo>
                  <a:pt x="1209367" y="580103"/>
                </a:lnTo>
                <a:lnTo>
                  <a:pt x="1347019" y="462116"/>
                </a:lnTo>
                <a:lnTo>
                  <a:pt x="1435509" y="403122"/>
                </a:lnTo>
                <a:lnTo>
                  <a:pt x="1435509" y="403122"/>
                </a:lnTo>
                <a:lnTo>
                  <a:pt x="1366683" y="304800"/>
                </a:lnTo>
                <a:lnTo>
                  <a:pt x="1199535" y="206477"/>
                </a:lnTo>
                <a:lnTo>
                  <a:pt x="934064" y="49161"/>
                </a:lnTo>
                <a:lnTo>
                  <a:pt x="707922" y="19664"/>
                </a:lnTo>
                <a:lnTo>
                  <a:pt x="580103" y="0"/>
                </a:lnTo>
                <a:lnTo>
                  <a:pt x="471948" y="0"/>
                </a:lnTo>
                <a:lnTo>
                  <a:pt x="324464" y="29497"/>
                </a:lnTo>
                <a:lnTo>
                  <a:pt x="147483" y="78658"/>
                </a:lnTo>
                <a:lnTo>
                  <a:pt x="147483" y="78658"/>
                </a:lnTo>
                <a:lnTo>
                  <a:pt x="29496" y="117987"/>
                </a:lnTo>
                <a:lnTo>
                  <a:pt x="29496" y="117987"/>
                </a:lnTo>
                <a:lnTo>
                  <a:pt x="29496" y="245806"/>
                </a:lnTo>
                <a:lnTo>
                  <a:pt x="78658" y="393290"/>
                </a:lnTo>
                <a:lnTo>
                  <a:pt x="58993" y="530942"/>
                </a:lnTo>
                <a:lnTo>
                  <a:pt x="68825" y="619432"/>
                </a:lnTo>
                <a:lnTo>
                  <a:pt x="0" y="7669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A58AF-C966-4F0D-B6D3-E10E6334794B}"/>
              </a:ext>
            </a:extLst>
          </p:cNvPr>
          <p:cNvSpPr txBox="1"/>
          <p:nvPr/>
        </p:nvSpPr>
        <p:spPr>
          <a:xfrm>
            <a:off x="6496038" y="3181555"/>
            <a:ext cx="2637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metric, the amount (percentage) of variance in Y explained by x</a:t>
            </a:r>
            <a:r>
              <a:rPr lang="en-US" sz="1400" baseline="-25000" dirty="0"/>
              <a:t>1</a:t>
            </a:r>
            <a:r>
              <a:rPr lang="en-US" sz="1400" dirty="0"/>
              <a:t> and x</a:t>
            </a:r>
            <a:r>
              <a:rPr lang="en-US" sz="1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421724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E06964-2F20-44AD-8F00-15311DCE70C0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B4320A-3F3D-4C2A-BDDA-E0184345AEAE}"/>
              </a:ext>
            </a:extLst>
          </p:cNvPr>
          <p:cNvSpPr/>
          <p:nvPr/>
        </p:nvSpPr>
        <p:spPr>
          <a:xfrm>
            <a:off x="4038600" y="3124200"/>
            <a:ext cx="2438400" cy="2209800"/>
          </a:xfrm>
          <a:prstGeom prst="ellipse">
            <a:avLst/>
          </a:prstGeom>
          <a:noFill/>
          <a:ln w="15875">
            <a:solidFill>
              <a:srgbClr val="99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03A166-8B2C-46DC-80E3-10A1CD8E1DDC}"/>
              </a:ext>
            </a:extLst>
          </p:cNvPr>
          <p:cNvSpPr/>
          <p:nvPr/>
        </p:nvSpPr>
        <p:spPr>
          <a:xfrm>
            <a:off x="2286000" y="2514600"/>
            <a:ext cx="2438400" cy="2209800"/>
          </a:xfrm>
          <a:prstGeom prst="ellipse">
            <a:avLst/>
          </a:pr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7E0E547-AF22-4AC5-83B5-F156DBD41723}"/>
              </a:ext>
            </a:extLst>
          </p:cNvPr>
          <p:cNvSpPr/>
          <p:nvPr/>
        </p:nvSpPr>
        <p:spPr>
          <a:xfrm>
            <a:off x="4019562" y="2674374"/>
            <a:ext cx="552438" cy="845574"/>
          </a:xfrm>
          <a:custGeom>
            <a:avLst/>
            <a:gdLst>
              <a:gd name="connsiteX0" fmla="*/ 11664 w 552438"/>
              <a:gd name="connsiteY0" fmla="*/ 0 h 845574"/>
              <a:gd name="connsiteX1" fmla="*/ 11664 w 552438"/>
              <a:gd name="connsiteY1" fmla="*/ 0 h 845574"/>
              <a:gd name="connsiteX2" fmla="*/ 11664 w 552438"/>
              <a:gd name="connsiteY2" fmla="*/ 462116 h 845574"/>
              <a:gd name="connsiteX3" fmla="*/ 31328 w 552438"/>
              <a:gd name="connsiteY3" fmla="*/ 589936 h 845574"/>
              <a:gd name="connsiteX4" fmla="*/ 41161 w 552438"/>
              <a:gd name="connsiteY4" fmla="*/ 629265 h 845574"/>
              <a:gd name="connsiteX5" fmla="*/ 139483 w 552438"/>
              <a:gd name="connsiteY5" fmla="*/ 747252 h 845574"/>
              <a:gd name="connsiteX6" fmla="*/ 237806 w 552438"/>
              <a:gd name="connsiteY6" fmla="*/ 845574 h 845574"/>
              <a:gd name="connsiteX7" fmla="*/ 483612 w 552438"/>
              <a:gd name="connsiteY7" fmla="*/ 609600 h 845574"/>
              <a:gd name="connsiteX8" fmla="*/ 552438 w 552438"/>
              <a:gd name="connsiteY8" fmla="*/ 570271 h 845574"/>
              <a:gd name="connsiteX9" fmla="*/ 552438 w 552438"/>
              <a:gd name="connsiteY9" fmla="*/ 570271 h 845574"/>
              <a:gd name="connsiteX10" fmla="*/ 473780 w 552438"/>
              <a:gd name="connsiteY10" fmla="*/ 363794 h 845574"/>
              <a:gd name="connsiteX11" fmla="*/ 296799 w 552438"/>
              <a:gd name="connsiteY11" fmla="*/ 176981 h 845574"/>
              <a:gd name="connsiteX12" fmla="*/ 90322 w 552438"/>
              <a:gd name="connsiteY12" fmla="*/ 39329 h 845574"/>
              <a:gd name="connsiteX13" fmla="*/ 11664 w 552438"/>
              <a:gd name="connsiteY13" fmla="*/ 0 h 8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438" h="845574">
                <a:moveTo>
                  <a:pt x="11664" y="0"/>
                </a:moveTo>
                <a:lnTo>
                  <a:pt x="11664" y="0"/>
                </a:lnTo>
                <a:cubicBezTo>
                  <a:pt x="-4148" y="221374"/>
                  <a:pt x="-3628" y="148614"/>
                  <a:pt x="11664" y="462116"/>
                </a:cubicBezTo>
                <a:cubicBezTo>
                  <a:pt x="13526" y="500289"/>
                  <a:pt x="22666" y="550957"/>
                  <a:pt x="31328" y="589936"/>
                </a:cubicBezTo>
                <a:cubicBezTo>
                  <a:pt x="34259" y="603127"/>
                  <a:pt x="41161" y="629265"/>
                  <a:pt x="41161" y="629265"/>
                </a:cubicBezTo>
                <a:lnTo>
                  <a:pt x="139483" y="747252"/>
                </a:lnTo>
                <a:lnTo>
                  <a:pt x="237806" y="845574"/>
                </a:lnTo>
                <a:lnTo>
                  <a:pt x="483612" y="609600"/>
                </a:lnTo>
                <a:lnTo>
                  <a:pt x="552438" y="570271"/>
                </a:lnTo>
                <a:lnTo>
                  <a:pt x="552438" y="570271"/>
                </a:lnTo>
                <a:lnTo>
                  <a:pt x="473780" y="363794"/>
                </a:lnTo>
                <a:lnTo>
                  <a:pt x="296799" y="176981"/>
                </a:lnTo>
                <a:lnTo>
                  <a:pt x="90322" y="39329"/>
                </a:lnTo>
                <a:lnTo>
                  <a:pt x="11664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DC5FB7B-C3F5-4823-AD95-40E51E9FB7CE}"/>
              </a:ext>
            </a:extLst>
          </p:cNvPr>
          <p:cNvSpPr/>
          <p:nvPr/>
        </p:nvSpPr>
        <p:spPr>
          <a:xfrm>
            <a:off x="4296697" y="3293806"/>
            <a:ext cx="393290" cy="609600"/>
          </a:xfrm>
          <a:custGeom>
            <a:avLst/>
            <a:gdLst>
              <a:gd name="connsiteX0" fmla="*/ 334297 w 393290"/>
              <a:gd name="connsiteY0" fmla="*/ 0 h 609600"/>
              <a:gd name="connsiteX1" fmla="*/ 226142 w 393290"/>
              <a:gd name="connsiteY1" fmla="*/ 117988 h 609600"/>
              <a:gd name="connsiteX2" fmla="*/ 226142 w 393290"/>
              <a:gd name="connsiteY2" fmla="*/ 117988 h 609600"/>
              <a:gd name="connsiteX3" fmla="*/ 68826 w 393290"/>
              <a:gd name="connsiteY3" fmla="*/ 226142 h 609600"/>
              <a:gd name="connsiteX4" fmla="*/ 0 w 393290"/>
              <a:gd name="connsiteY4" fmla="*/ 294968 h 609600"/>
              <a:gd name="connsiteX5" fmla="*/ 0 w 393290"/>
              <a:gd name="connsiteY5" fmla="*/ 294968 h 609600"/>
              <a:gd name="connsiteX6" fmla="*/ 68826 w 393290"/>
              <a:gd name="connsiteY6" fmla="*/ 442452 h 609600"/>
              <a:gd name="connsiteX7" fmla="*/ 176980 w 393290"/>
              <a:gd name="connsiteY7" fmla="*/ 501446 h 609600"/>
              <a:gd name="connsiteX8" fmla="*/ 245806 w 393290"/>
              <a:gd name="connsiteY8" fmla="*/ 550607 h 609600"/>
              <a:gd name="connsiteX9" fmla="*/ 344129 w 393290"/>
              <a:gd name="connsiteY9" fmla="*/ 609600 h 609600"/>
              <a:gd name="connsiteX10" fmla="*/ 344129 w 393290"/>
              <a:gd name="connsiteY10" fmla="*/ 609600 h 609600"/>
              <a:gd name="connsiteX11" fmla="*/ 373626 w 393290"/>
              <a:gd name="connsiteY11" fmla="*/ 511278 h 609600"/>
              <a:gd name="connsiteX12" fmla="*/ 373626 w 393290"/>
              <a:gd name="connsiteY12" fmla="*/ 383459 h 609600"/>
              <a:gd name="connsiteX13" fmla="*/ 393290 w 393290"/>
              <a:gd name="connsiteY13" fmla="*/ 255639 h 609600"/>
              <a:gd name="connsiteX14" fmla="*/ 373626 w 393290"/>
              <a:gd name="connsiteY14" fmla="*/ 127820 h 609600"/>
              <a:gd name="connsiteX15" fmla="*/ 373626 w 393290"/>
              <a:gd name="connsiteY15" fmla="*/ 127820 h 609600"/>
              <a:gd name="connsiteX16" fmla="*/ 334297 w 393290"/>
              <a:gd name="connsiteY1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3290" h="609600">
                <a:moveTo>
                  <a:pt x="334297" y="0"/>
                </a:moveTo>
                <a:lnTo>
                  <a:pt x="226142" y="117988"/>
                </a:lnTo>
                <a:lnTo>
                  <a:pt x="226142" y="117988"/>
                </a:lnTo>
                <a:lnTo>
                  <a:pt x="68826" y="226142"/>
                </a:lnTo>
                <a:lnTo>
                  <a:pt x="0" y="294968"/>
                </a:lnTo>
                <a:lnTo>
                  <a:pt x="0" y="294968"/>
                </a:lnTo>
                <a:lnTo>
                  <a:pt x="68826" y="442452"/>
                </a:lnTo>
                <a:lnTo>
                  <a:pt x="176980" y="501446"/>
                </a:lnTo>
                <a:lnTo>
                  <a:pt x="245806" y="550607"/>
                </a:lnTo>
                <a:lnTo>
                  <a:pt x="344129" y="609600"/>
                </a:lnTo>
                <a:lnTo>
                  <a:pt x="344129" y="609600"/>
                </a:lnTo>
                <a:lnTo>
                  <a:pt x="373626" y="511278"/>
                </a:lnTo>
                <a:lnTo>
                  <a:pt x="373626" y="383459"/>
                </a:lnTo>
                <a:lnTo>
                  <a:pt x="393290" y="255639"/>
                </a:lnTo>
                <a:lnTo>
                  <a:pt x="373626" y="127820"/>
                </a:lnTo>
                <a:lnTo>
                  <a:pt x="373626" y="127820"/>
                </a:lnTo>
                <a:lnTo>
                  <a:pt x="334297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6B1E817C-F979-4B73-91F8-45A87B079DA5}"/>
              </a:ext>
            </a:extLst>
          </p:cNvPr>
          <p:cNvSpPr/>
          <p:nvPr/>
        </p:nvSpPr>
        <p:spPr>
          <a:xfrm>
            <a:off x="4709652" y="3156155"/>
            <a:ext cx="1435509" cy="855406"/>
          </a:xfrm>
          <a:custGeom>
            <a:avLst/>
            <a:gdLst>
              <a:gd name="connsiteX0" fmla="*/ 0 w 1435509"/>
              <a:gd name="connsiteY0" fmla="*/ 766916 h 855406"/>
              <a:gd name="connsiteX1" fmla="*/ 216309 w 1435509"/>
              <a:gd name="connsiteY1" fmla="*/ 835742 h 855406"/>
              <a:gd name="connsiteX2" fmla="*/ 422787 w 1435509"/>
              <a:gd name="connsiteY2" fmla="*/ 855406 h 855406"/>
              <a:gd name="connsiteX3" fmla="*/ 629264 w 1435509"/>
              <a:gd name="connsiteY3" fmla="*/ 845574 h 855406"/>
              <a:gd name="connsiteX4" fmla="*/ 816077 w 1435509"/>
              <a:gd name="connsiteY4" fmla="*/ 816077 h 855406"/>
              <a:gd name="connsiteX5" fmla="*/ 973393 w 1435509"/>
              <a:gd name="connsiteY5" fmla="*/ 747251 h 855406"/>
              <a:gd name="connsiteX6" fmla="*/ 1111045 w 1435509"/>
              <a:gd name="connsiteY6" fmla="*/ 658761 h 855406"/>
              <a:gd name="connsiteX7" fmla="*/ 1209367 w 1435509"/>
              <a:gd name="connsiteY7" fmla="*/ 580103 h 855406"/>
              <a:gd name="connsiteX8" fmla="*/ 1347019 w 1435509"/>
              <a:gd name="connsiteY8" fmla="*/ 462116 h 855406"/>
              <a:gd name="connsiteX9" fmla="*/ 1435509 w 1435509"/>
              <a:gd name="connsiteY9" fmla="*/ 403122 h 855406"/>
              <a:gd name="connsiteX10" fmla="*/ 1435509 w 1435509"/>
              <a:gd name="connsiteY10" fmla="*/ 403122 h 855406"/>
              <a:gd name="connsiteX11" fmla="*/ 1366683 w 1435509"/>
              <a:gd name="connsiteY11" fmla="*/ 304800 h 855406"/>
              <a:gd name="connsiteX12" fmla="*/ 1199535 w 1435509"/>
              <a:gd name="connsiteY12" fmla="*/ 206477 h 855406"/>
              <a:gd name="connsiteX13" fmla="*/ 934064 w 1435509"/>
              <a:gd name="connsiteY13" fmla="*/ 49161 h 855406"/>
              <a:gd name="connsiteX14" fmla="*/ 707922 w 1435509"/>
              <a:gd name="connsiteY14" fmla="*/ 19664 h 855406"/>
              <a:gd name="connsiteX15" fmla="*/ 580103 w 1435509"/>
              <a:gd name="connsiteY15" fmla="*/ 0 h 855406"/>
              <a:gd name="connsiteX16" fmla="*/ 471948 w 1435509"/>
              <a:gd name="connsiteY16" fmla="*/ 0 h 855406"/>
              <a:gd name="connsiteX17" fmla="*/ 324464 w 1435509"/>
              <a:gd name="connsiteY17" fmla="*/ 29497 h 855406"/>
              <a:gd name="connsiteX18" fmla="*/ 147483 w 1435509"/>
              <a:gd name="connsiteY18" fmla="*/ 78658 h 855406"/>
              <a:gd name="connsiteX19" fmla="*/ 147483 w 1435509"/>
              <a:gd name="connsiteY19" fmla="*/ 78658 h 855406"/>
              <a:gd name="connsiteX20" fmla="*/ 29496 w 1435509"/>
              <a:gd name="connsiteY20" fmla="*/ 117987 h 855406"/>
              <a:gd name="connsiteX21" fmla="*/ 29496 w 1435509"/>
              <a:gd name="connsiteY21" fmla="*/ 117987 h 855406"/>
              <a:gd name="connsiteX22" fmla="*/ 29496 w 1435509"/>
              <a:gd name="connsiteY22" fmla="*/ 245806 h 855406"/>
              <a:gd name="connsiteX23" fmla="*/ 78658 w 1435509"/>
              <a:gd name="connsiteY23" fmla="*/ 393290 h 855406"/>
              <a:gd name="connsiteX24" fmla="*/ 58993 w 1435509"/>
              <a:gd name="connsiteY24" fmla="*/ 530942 h 855406"/>
              <a:gd name="connsiteX25" fmla="*/ 68825 w 1435509"/>
              <a:gd name="connsiteY25" fmla="*/ 619432 h 855406"/>
              <a:gd name="connsiteX26" fmla="*/ 0 w 1435509"/>
              <a:gd name="connsiteY26" fmla="*/ 766916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5509" h="855406">
                <a:moveTo>
                  <a:pt x="0" y="766916"/>
                </a:moveTo>
                <a:lnTo>
                  <a:pt x="216309" y="835742"/>
                </a:lnTo>
                <a:lnTo>
                  <a:pt x="422787" y="855406"/>
                </a:lnTo>
                <a:lnTo>
                  <a:pt x="629264" y="845574"/>
                </a:lnTo>
                <a:lnTo>
                  <a:pt x="816077" y="816077"/>
                </a:lnTo>
                <a:lnTo>
                  <a:pt x="973393" y="747251"/>
                </a:lnTo>
                <a:lnTo>
                  <a:pt x="1111045" y="658761"/>
                </a:lnTo>
                <a:lnTo>
                  <a:pt x="1209367" y="580103"/>
                </a:lnTo>
                <a:lnTo>
                  <a:pt x="1347019" y="462116"/>
                </a:lnTo>
                <a:lnTo>
                  <a:pt x="1435509" y="403122"/>
                </a:lnTo>
                <a:lnTo>
                  <a:pt x="1435509" y="403122"/>
                </a:lnTo>
                <a:lnTo>
                  <a:pt x="1366683" y="304800"/>
                </a:lnTo>
                <a:lnTo>
                  <a:pt x="1199535" y="206477"/>
                </a:lnTo>
                <a:lnTo>
                  <a:pt x="934064" y="49161"/>
                </a:lnTo>
                <a:lnTo>
                  <a:pt x="707922" y="19664"/>
                </a:lnTo>
                <a:lnTo>
                  <a:pt x="580103" y="0"/>
                </a:lnTo>
                <a:lnTo>
                  <a:pt x="471948" y="0"/>
                </a:lnTo>
                <a:lnTo>
                  <a:pt x="324464" y="29497"/>
                </a:lnTo>
                <a:lnTo>
                  <a:pt x="147483" y="78658"/>
                </a:lnTo>
                <a:lnTo>
                  <a:pt x="147483" y="78658"/>
                </a:lnTo>
                <a:lnTo>
                  <a:pt x="29496" y="117987"/>
                </a:lnTo>
                <a:lnTo>
                  <a:pt x="29496" y="117987"/>
                </a:lnTo>
                <a:lnTo>
                  <a:pt x="29496" y="245806"/>
                </a:lnTo>
                <a:lnTo>
                  <a:pt x="78658" y="393290"/>
                </a:lnTo>
                <a:lnTo>
                  <a:pt x="58993" y="530942"/>
                </a:lnTo>
                <a:lnTo>
                  <a:pt x="68825" y="619432"/>
                </a:lnTo>
                <a:lnTo>
                  <a:pt x="0" y="76691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85794-DB71-4A7C-A07E-5E320C545837}"/>
              </a:ext>
            </a:extLst>
          </p:cNvPr>
          <p:cNvSpPr txBox="1"/>
          <p:nvPr/>
        </p:nvSpPr>
        <p:spPr>
          <a:xfrm>
            <a:off x="4247747" y="2450069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unexplained or residual variance</a:t>
            </a:r>
            <a:endParaRPr lang="en-US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29110177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Multicollinearity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EB0A2A-2F2C-4E07-968E-5E844BD58F4F}"/>
              </a:ext>
            </a:extLst>
          </p:cNvPr>
          <p:cNvSpPr/>
          <p:nvPr/>
        </p:nvSpPr>
        <p:spPr>
          <a:xfrm>
            <a:off x="3962400" y="1828800"/>
            <a:ext cx="2438400" cy="2209800"/>
          </a:xfrm>
          <a:prstGeom prst="ellipse">
            <a:avLst/>
          </a:prstGeom>
          <a:noFill/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3C8E3-AC65-423B-B51A-21689C717B69}"/>
              </a:ext>
            </a:extLst>
          </p:cNvPr>
          <p:cNvSpPr/>
          <p:nvPr/>
        </p:nvSpPr>
        <p:spPr>
          <a:xfrm>
            <a:off x="2438400" y="2616251"/>
            <a:ext cx="2438400" cy="2209800"/>
          </a:xfrm>
          <a:prstGeom prst="ellipse">
            <a:avLst/>
          </a:prstGeom>
          <a:noFill/>
          <a:ln w="15875">
            <a:solidFill>
              <a:srgbClr val="99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4AB0DB-ADC7-4901-A588-E9438F0203C0}"/>
              </a:ext>
            </a:extLst>
          </p:cNvPr>
          <p:cNvSpPr/>
          <p:nvPr/>
        </p:nvSpPr>
        <p:spPr>
          <a:xfrm>
            <a:off x="2286000" y="2514600"/>
            <a:ext cx="2438400" cy="2209800"/>
          </a:xfrm>
          <a:prstGeom prst="ellipse">
            <a:avLst/>
          </a:prstGeom>
          <a:noFill/>
          <a:ln w="158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4A1D5B12-EBA9-4412-B223-59158ED22ED2}"/>
              </a:ext>
            </a:extLst>
          </p:cNvPr>
          <p:cNvSpPr/>
          <p:nvPr/>
        </p:nvSpPr>
        <p:spPr>
          <a:xfrm>
            <a:off x="3972232" y="2694039"/>
            <a:ext cx="855407" cy="1229032"/>
          </a:xfrm>
          <a:custGeom>
            <a:avLst/>
            <a:gdLst>
              <a:gd name="connsiteX0" fmla="*/ 39329 w 855407"/>
              <a:gd name="connsiteY0" fmla="*/ 0 h 1229032"/>
              <a:gd name="connsiteX1" fmla="*/ 0 w 855407"/>
              <a:gd name="connsiteY1" fmla="*/ 275303 h 1229032"/>
              <a:gd name="connsiteX2" fmla="*/ 98323 w 855407"/>
              <a:gd name="connsiteY2" fmla="*/ 589935 h 1229032"/>
              <a:gd name="connsiteX3" fmla="*/ 167149 w 855407"/>
              <a:gd name="connsiteY3" fmla="*/ 737419 h 1229032"/>
              <a:gd name="connsiteX4" fmla="*/ 324465 w 855407"/>
              <a:gd name="connsiteY4" fmla="*/ 973393 h 1229032"/>
              <a:gd name="connsiteX5" fmla="*/ 619433 w 855407"/>
              <a:gd name="connsiteY5" fmla="*/ 1150374 h 1229032"/>
              <a:gd name="connsiteX6" fmla="*/ 776749 w 855407"/>
              <a:gd name="connsiteY6" fmla="*/ 1229032 h 1229032"/>
              <a:gd name="connsiteX7" fmla="*/ 776749 w 855407"/>
              <a:gd name="connsiteY7" fmla="*/ 1229032 h 1229032"/>
              <a:gd name="connsiteX8" fmla="*/ 855407 w 855407"/>
              <a:gd name="connsiteY8" fmla="*/ 1091380 h 1229032"/>
              <a:gd name="connsiteX9" fmla="*/ 855407 w 855407"/>
              <a:gd name="connsiteY9" fmla="*/ 934064 h 1229032"/>
              <a:gd name="connsiteX10" fmla="*/ 835742 w 855407"/>
              <a:gd name="connsiteY10" fmla="*/ 806245 h 1229032"/>
              <a:gd name="connsiteX11" fmla="*/ 717755 w 855407"/>
              <a:gd name="connsiteY11" fmla="*/ 570271 h 1229032"/>
              <a:gd name="connsiteX12" fmla="*/ 639097 w 855407"/>
              <a:gd name="connsiteY12" fmla="*/ 432619 h 1229032"/>
              <a:gd name="connsiteX13" fmla="*/ 550607 w 855407"/>
              <a:gd name="connsiteY13" fmla="*/ 324464 h 1229032"/>
              <a:gd name="connsiteX14" fmla="*/ 432620 w 855407"/>
              <a:gd name="connsiteY14" fmla="*/ 226142 h 1229032"/>
              <a:gd name="connsiteX15" fmla="*/ 324465 w 855407"/>
              <a:gd name="connsiteY15" fmla="*/ 137651 h 1229032"/>
              <a:gd name="connsiteX16" fmla="*/ 324465 w 855407"/>
              <a:gd name="connsiteY16" fmla="*/ 137651 h 1229032"/>
              <a:gd name="connsiteX17" fmla="*/ 117987 w 855407"/>
              <a:gd name="connsiteY17" fmla="*/ 19664 h 1229032"/>
              <a:gd name="connsiteX18" fmla="*/ 39329 w 855407"/>
              <a:gd name="connsiteY18" fmla="*/ 0 h 122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5407" h="1229032">
                <a:moveTo>
                  <a:pt x="39329" y="0"/>
                </a:moveTo>
                <a:lnTo>
                  <a:pt x="0" y="275303"/>
                </a:lnTo>
                <a:lnTo>
                  <a:pt x="98323" y="589935"/>
                </a:lnTo>
                <a:lnTo>
                  <a:pt x="167149" y="737419"/>
                </a:lnTo>
                <a:lnTo>
                  <a:pt x="324465" y="973393"/>
                </a:lnTo>
                <a:lnTo>
                  <a:pt x="619433" y="1150374"/>
                </a:lnTo>
                <a:lnTo>
                  <a:pt x="776749" y="1229032"/>
                </a:lnTo>
                <a:lnTo>
                  <a:pt x="776749" y="1229032"/>
                </a:lnTo>
                <a:lnTo>
                  <a:pt x="855407" y="1091380"/>
                </a:lnTo>
                <a:lnTo>
                  <a:pt x="855407" y="934064"/>
                </a:lnTo>
                <a:lnTo>
                  <a:pt x="835742" y="806245"/>
                </a:lnTo>
                <a:lnTo>
                  <a:pt x="717755" y="570271"/>
                </a:lnTo>
                <a:lnTo>
                  <a:pt x="639097" y="432619"/>
                </a:lnTo>
                <a:lnTo>
                  <a:pt x="550607" y="324464"/>
                </a:lnTo>
                <a:lnTo>
                  <a:pt x="432620" y="226142"/>
                </a:lnTo>
                <a:lnTo>
                  <a:pt x="324465" y="137651"/>
                </a:lnTo>
                <a:lnTo>
                  <a:pt x="324465" y="137651"/>
                </a:lnTo>
                <a:lnTo>
                  <a:pt x="117987" y="19664"/>
                </a:lnTo>
                <a:lnTo>
                  <a:pt x="39329" y="0"/>
                </a:lnTo>
                <a:close/>
              </a:path>
            </a:pathLst>
          </a:custGeom>
          <a:solidFill>
            <a:srgbClr val="FFFF00">
              <a:alpha val="53000"/>
            </a:srgbClr>
          </a:solidFill>
          <a:ln>
            <a:solidFill>
              <a:srgbClr val="FFFF00">
                <a:alpha val="5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89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5F16A-F607-4E7E-B8BE-7C3C70E324AB}"/>
              </a:ext>
            </a:extLst>
          </p:cNvPr>
          <p:cNvSpPr txBox="1"/>
          <p:nvPr/>
        </p:nvSpPr>
        <p:spPr>
          <a:xfrm>
            <a:off x="838200" y="1295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most any Business Analytic techniques, the methodology/model tries to minimize the total error (difference between the model prediction and the actual value).  Model parameters are “tweaked” until this total is minimized.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173786-50AC-4864-BD01-1EF046674B9D}"/>
                  </a:ext>
                </a:extLst>
              </p:cNvPr>
              <p:cNvSpPr txBox="1"/>
              <p:nvPr/>
            </p:nvSpPr>
            <p:spPr>
              <a:xfrm>
                <a:off x="3505200" y="2438400"/>
                <a:ext cx="1905000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173786-50AC-4864-BD01-1EF04667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438400"/>
                <a:ext cx="1905000" cy="13443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5342D0E-2742-46E0-9F34-E23577C3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962400"/>
            <a:ext cx="3200400" cy="251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58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A0880-0C67-48DA-A2E6-7D81CC8E2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51054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>
                <a:cs typeface="Arial"/>
              </a:rPr>
              <a:t>Outcome variable is continuous.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cs typeface="Arial"/>
              </a:rPr>
              <a:t>Linearity</a:t>
            </a:r>
            <a:r>
              <a:rPr lang="en-US" sz="2000" dirty="0">
                <a:cs typeface="Arial"/>
              </a:rPr>
              <a:t>, each predictor with the outcome variable.</a:t>
            </a:r>
          </a:p>
          <a:p>
            <a:pPr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>
              <a:buFont typeface="Arial"/>
              <a:buChar char="•"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dirty="0">
                <a:cs typeface="Arial"/>
              </a:rPr>
              <a:t>Independence, of errors.</a:t>
            </a:r>
          </a:p>
          <a:p>
            <a:pPr>
              <a:buFont typeface="Arial"/>
              <a:buChar char="•"/>
            </a:pPr>
            <a:r>
              <a:rPr lang="en-US" sz="2000" b="1" dirty="0">
                <a:cs typeface="Arial"/>
              </a:rPr>
              <a:t>Normality, of errors</a:t>
            </a:r>
            <a:r>
              <a:rPr lang="en-US" sz="2000" dirty="0">
                <a:cs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sz="2000" dirty="0">
                <a:cs typeface="Arial"/>
              </a:rPr>
              <a:t>Equal variance, in the errors.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414953-714C-EF1D-6B8F-F389D6980857}"/>
              </a:ext>
            </a:extLst>
          </p:cNvPr>
          <p:cNvCxnSpPr/>
          <p:nvPr/>
        </p:nvCxnSpPr>
        <p:spPr>
          <a:xfrm>
            <a:off x="609600" y="5105400"/>
            <a:ext cx="784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44C6768-BEE2-CEDA-C796-DF5ECE59B855}"/>
              </a:ext>
            </a:extLst>
          </p:cNvPr>
          <p:cNvGrpSpPr/>
          <p:nvPr/>
        </p:nvGrpSpPr>
        <p:grpSpPr>
          <a:xfrm>
            <a:off x="3657600" y="2362200"/>
            <a:ext cx="3048000" cy="2438400"/>
            <a:chOff x="1295400" y="2514600"/>
            <a:chExt cx="3048000" cy="243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A75428B-0EE1-5C5D-6B98-92418BD15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5400" y="3087739"/>
              <a:ext cx="3048000" cy="1865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images.jpeg">
              <a:extLst>
                <a:ext uri="{FF2B5EF4-FFF2-40B4-BE49-F238E27FC236}">
                  <a16:creationId xmlns:a16="http://schemas.microsoft.com/office/drawing/2014/main" id="{172EF339-7D94-BBDC-7BAB-4BD44B18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514600"/>
              <a:ext cx="406695" cy="542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7494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4784" y="457200"/>
            <a:ext cx="63277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Multiple Linear Regression</a:t>
            </a:r>
          </a:p>
          <a:p>
            <a:r>
              <a:rPr lang="en-US" sz="3200" b="1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Regression Analysis</a:t>
            </a:r>
          </a:p>
        </p:txBody>
      </p:sp>
      <p:pic>
        <p:nvPicPr>
          <p:cNvPr id="8" name="Picture 7" descr="neeley_logo_he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690050"/>
            <a:ext cx="4724400" cy="710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5345668"/>
            <a:ext cx="22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Business Analytics</a:t>
            </a:r>
            <a:endParaRPr lang="en-US" sz="1800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576625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b="1" dirty="0">
                <a:solidFill>
                  <a:srgbClr val="310081"/>
                </a:solidFill>
                <a:latin typeface="Arial"/>
              </a:rPr>
              <a:t>Graduate Studies</a:t>
            </a:r>
          </a:p>
        </p:txBody>
      </p:sp>
      <p:pic>
        <p:nvPicPr>
          <p:cNvPr id="13" name="Picture 12" descr="Unknow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13850"/>
            <a:ext cx="1013302" cy="74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1276" y="30664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4583" y="28032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BBE53-1074-40EF-A4BB-9E9531C98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057400"/>
            <a:ext cx="3687233" cy="2971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84B14-6965-43AA-9AB7-F5AE1B536185}"/>
              </a:ext>
            </a:extLst>
          </p:cNvPr>
          <p:cNvGrpSpPr/>
          <p:nvPr/>
        </p:nvGrpSpPr>
        <p:grpSpPr>
          <a:xfrm>
            <a:off x="1447800" y="2057400"/>
            <a:ext cx="3276600" cy="2971800"/>
            <a:chOff x="2057400" y="1600200"/>
            <a:chExt cx="3124200" cy="2667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2FF898-FC41-4F08-9413-A74FEF81B7A8}"/>
                </a:ext>
              </a:extLst>
            </p:cNvPr>
            <p:cNvGrpSpPr/>
            <p:nvPr/>
          </p:nvGrpSpPr>
          <p:grpSpPr>
            <a:xfrm>
              <a:off x="2057400" y="1600200"/>
              <a:ext cx="3124200" cy="2667000"/>
              <a:chOff x="1600200" y="1422400"/>
              <a:chExt cx="6604000" cy="5283200"/>
            </a:xfrm>
          </p:grpSpPr>
          <p:pic>
            <p:nvPicPr>
              <p:cNvPr id="18" name="Picture 17" descr="Screen shot 2013-06-13 at 1.19.38 PM.png">
                <a:extLst>
                  <a:ext uri="{FF2B5EF4-FFF2-40B4-BE49-F238E27FC236}">
                    <a16:creationId xmlns:a16="http://schemas.microsoft.com/office/drawing/2014/main" id="{5FDABEEC-C543-4D62-AB60-232407983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00" y="1422400"/>
                <a:ext cx="6604000" cy="5283200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BE2E538-3B5D-451B-B567-7AFAFCC475C1}"/>
                  </a:ext>
                </a:extLst>
              </p:cNvPr>
              <p:cNvCxnSpPr/>
              <p:nvPr/>
            </p:nvCxnSpPr>
            <p:spPr>
              <a:xfrm flipV="1">
                <a:off x="3505200" y="2057400"/>
                <a:ext cx="1447800" cy="3733800"/>
              </a:xfrm>
              <a:prstGeom prst="line">
                <a:avLst/>
              </a:prstGeom>
              <a:ln w="28575" cmpd="sng">
                <a:solidFill>
                  <a:srgbClr val="FF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42B419-33B7-4AE7-9B90-B54EE7CF887D}"/>
                  </a:ext>
                </a:extLst>
              </p:cNvPr>
              <p:cNvSpPr txBox="1"/>
              <p:nvPr/>
            </p:nvSpPr>
            <p:spPr>
              <a:xfrm>
                <a:off x="2209800" y="3200400"/>
                <a:ext cx="6848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Arial"/>
                    <a:cs typeface="Arial"/>
                  </a:rPr>
                  <a:t>STX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9492B4-1E50-4CD8-9263-DC8C1E1136F6}"/>
                  </a:ext>
                </a:extLst>
              </p:cNvPr>
              <p:cNvSpPr txBox="1"/>
              <p:nvPr/>
            </p:nvSpPr>
            <p:spPr>
              <a:xfrm>
                <a:off x="5029200" y="2209800"/>
                <a:ext cx="6734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>
                    <a:rot lat="0" lon="0" rev="0"/>
                  </a:camera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sz="1400" b="1" dirty="0">
                    <a:solidFill>
                      <a:srgbClr val="008000"/>
                    </a:solidFill>
                    <a:latin typeface="Arial"/>
                  </a:rPr>
                  <a:t>Slope</a:t>
                </a:r>
              </a:p>
            </p:txBody>
          </p:sp>
        </p:grpSp>
        <p:pic>
          <p:nvPicPr>
            <p:cNvPr id="17" name="Picture 16" descr="Screen shot 2013-12-12 at 11.22.53 AM.png">
              <a:extLst>
                <a:ext uri="{FF2B5EF4-FFF2-40B4-BE49-F238E27FC236}">
                  <a16:creationId xmlns:a16="http://schemas.microsoft.com/office/drawing/2014/main" id="{2ABA9D64-4472-461C-A6B8-9CE860CCF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15021" y="2286000"/>
              <a:ext cx="1066800" cy="379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410397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Building Good Regression Models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1E4BD87-989F-4B89-80A2-60BB68DD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1524000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1800" dirty="0">
                <a:latin typeface="Arial"/>
                <a:ea typeface="+mn-ea"/>
                <a:cs typeface="Arial"/>
              </a:rPr>
              <a:t>We prefer simpler models, when possible.  This is the idea of </a:t>
            </a:r>
            <a:r>
              <a:rPr lang="en-US" sz="1800" b="1" dirty="0">
                <a:latin typeface="Arial"/>
                <a:ea typeface="+mn-ea"/>
                <a:cs typeface="Arial"/>
              </a:rPr>
              <a:t>parsimony</a:t>
            </a:r>
            <a:r>
              <a:rPr lang="en-US" sz="1800" dirty="0">
                <a:latin typeface="Arial"/>
                <a:ea typeface="+mn-ea"/>
                <a:cs typeface="Arial"/>
              </a:rPr>
              <a:t>, models with fewer parameters.  More parameters than necessary introduces uncertainty and complexity.  Adjusted R</a:t>
            </a:r>
            <a:r>
              <a:rPr lang="en-US" sz="18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1800" dirty="0">
                <a:latin typeface="Arial"/>
                <a:ea typeface="+mn-ea"/>
                <a:cs typeface="Arial"/>
              </a:rPr>
              <a:t> to some extent measures the parsimony of the model.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000" u="sng" dirty="0"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6331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Multiple Regression, 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F7FDEC-1DE1-49C0-B041-22090B5D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300"/>
            <a:ext cx="7086600" cy="3619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Equity Beta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 Market Value 3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- Value/Target and categorical predictors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 Market Value 4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Value/Target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Toyota Corollas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Price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FE0EF-9FAA-3F76-E76E-16CAF7E5D4FB}"/>
              </a:ext>
            </a:extLst>
          </p:cNvPr>
          <p:cNvSpPr txBox="1"/>
          <p:nvPr/>
        </p:nvSpPr>
        <p:spPr>
          <a:xfrm>
            <a:off x="609600" y="1496881"/>
            <a:ext cx="271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Using All the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E462A-CBDE-92C4-779E-0DC37BA2F714}"/>
              </a:ext>
            </a:extLst>
          </p:cNvPr>
          <p:cNvSpPr txBox="1"/>
          <p:nvPr/>
        </p:nvSpPr>
        <p:spPr>
          <a:xfrm>
            <a:off x="609600" y="3657600"/>
            <a:ext cx="33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Data Mining Approach (Split)</a:t>
            </a:r>
          </a:p>
        </p:txBody>
      </p:sp>
    </p:spTree>
    <p:extLst>
      <p:ext uri="{BB962C8B-B14F-4D97-AF65-F5344CB8AC3E}">
        <p14:creationId xmlns:p14="http://schemas.microsoft.com/office/powerpoint/2010/main" val="2502413256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</p:txBody>
      </p:sp>
      <p:pic>
        <p:nvPicPr>
          <p:cNvPr id="3" name="Picture 2" descr="A picture containing person, blue&#10;&#10;Description automatically generated">
            <a:extLst>
              <a:ext uri="{FF2B5EF4-FFF2-40B4-BE49-F238E27FC236}">
                <a16:creationId xmlns:a16="http://schemas.microsoft.com/office/drawing/2014/main" id="{E38FA9F8-DF97-42A1-B32D-6A164E8F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43000"/>
            <a:ext cx="2264100" cy="16002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38488E-6A3F-4AF2-8F76-E6578C482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667000"/>
            <a:ext cx="6767254" cy="106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04F6CF-2D10-49EF-8C34-5C0B4453F5C0}"/>
              </a:ext>
            </a:extLst>
          </p:cNvPr>
          <p:cNvSpPr/>
          <p:nvPr/>
        </p:nvSpPr>
        <p:spPr>
          <a:xfrm>
            <a:off x="609600" y="36576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https://finance.yahoo.com/news/alpha-vs-beta-guide-investors-164757714.html</a:t>
            </a:r>
            <a:endParaRPr lang="en-US" sz="1000" dirty="0"/>
          </a:p>
          <a:p>
            <a:endParaRPr lang="en-US" sz="1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5EBA48-9FE1-4025-84BA-AFC7994396FA}"/>
              </a:ext>
            </a:extLst>
          </p:cNvPr>
          <p:cNvGrpSpPr/>
          <p:nvPr/>
        </p:nvGrpSpPr>
        <p:grpSpPr>
          <a:xfrm>
            <a:off x="2819400" y="3962400"/>
            <a:ext cx="3886200" cy="2438400"/>
            <a:chOff x="1600200" y="1422400"/>
            <a:chExt cx="6604000" cy="5283200"/>
          </a:xfrm>
        </p:grpSpPr>
        <p:pic>
          <p:nvPicPr>
            <p:cNvPr id="10" name="Picture 9" descr="Screen shot 2013-06-13 at 1.19.38 PM.png">
              <a:extLst>
                <a:ext uri="{FF2B5EF4-FFF2-40B4-BE49-F238E27FC236}">
                  <a16:creationId xmlns:a16="http://schemas.microsoft.com/office/drawing/2014/main" id="{B80D3C9E-7E6C-485D-822C-FD86124C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422400"/>
              <a:ext cx="6604000" cy="52832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BA98DF-6A43-4493-AF04-38DF09260BED}"/>
                </a:ext>
              </a:extLst>
            </p:cNvPr>
            <p:cNvCxnSpPr/>
            <p:nvPr/>
          </p:nvCxnSpPr>
          <p:spPr>
            <a:xfrm flipV="1">
              <a:off x="3505200" y="2057400"/>
              <a:ext cx="1447800" cy="373380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D6B4E7-4CFD-44C2-A827-941B47C7DC25}"/>
                </a:ext>
              </a:extLst>
            </p:cNvPr>
            <p:cNvSpPr txBox="1"/>
            <p:nvPr/>
          </p:nvSpPr>
          <p:spPr>
            <a:xfrm>
              <a:off x="2209800" y="320040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Arial"/>
                  <a:cs typeface="Arial"/>
                </a:rPr>
                <a:t>STX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4194C-630E-4548-A2A1-1B1AE8B7522D}"/>
                </a:ext>
              </a:extLst>
            </p:cNvPr>
            <p:cNvSpPr txBox="1"/>
            <p:nvPr/>
          </p:nvSpPr>
          <p:spPr>
            <a:xfrm>
              <a:off x="5029200" y="2209800"/>
              <a:ext cx="673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1400" b="1" dirty="0">
                  <a:solidFill>
                    <a:srgbClr val="008000"/>
                  </a:solidFill>
                  <a:latin typeface="Arial"/>
                </a:rPr>
                <a:t>Slope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5679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  <a:p>
            <a:r>
              <a:rPr lang="en-US" sz="2800" dirty="0"/>
              <a:t>Slope, Yes!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6D170-D377-4DE7-AE61-0C378C58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24000"/>
            <a:ext cx="5219700" cy="44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60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  <a:p>
            <a:r>
              <a:rPr lang="en-US" sz="2800" dirty="0"/>
              <a:t>This is the Correlation!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58A465-EA80-4AB7-A8AF-300EB77B94E4}"/>
              </a:ext>
            </a:extLst>
          </p:cNvPr>
          <p:cNvGrpSpPr/>
          <p:nvPr/>
        </p:nvGrpSpPr>
        <p:grpSpPr>
          <a:xfrm>
            <a:off x="1905000" y="1524000"/>
            <a:ext cx="5281402" cy="4470400"/>
            <a:chOff x="1905000" y="1524000"/>
            <a:chExt cx="5281402" cy="447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90E708-0A1E-402E-940C-66137364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524000"/>
              <a:ext cx="5281402" cy="4470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10C966-D555-4409-964D-1A0420CB9007}"/>
                </a:ext>
              </a:extLst>
            </p:cNvPr>
            <p:cNvSpPr/>
            <p:nvPr/>
          </p:nvSpPr>
          <p:spPr>
            <a:xfrm>
              <a:off x="6324600" y="35052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0296C7-A919-472D-A2A0-2A9BD7B8C60C}"/>
                </a:ext>
              </a:extLst>
            </p:cNvPr>
            <p:cNvSpPr/>
            <p:nvPr/>
          </p:nvSpPr>
          <p:spPr>
            <a:xfrm>
              <a:off x="5791200" y="43434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EB2DDF-6075-4E7A-B3B2-2153F5D680F6}"/>
                </a:ext>
              </a:extLst>
            </p:cNvPr>
            <p:cNvSpPr/>
            <p:nvPr/>
          </p:nvSpPr>
          <p:spPr>
            <a:xfrm>
              <a:off x="6019800" y="18288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D2B34F-473D-44CA-B2A2-53517C7CAFCE}"/>
                </a:ext>
              </a:extLst>
            </p:cNvPr>
            <p:cNvSpPr/>
            <p:nvPr/>
          </p:nvSpPr>
          <p:spPr>
            <a:xfrm>
              <a:off x="42672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D92E30-D7B2-4BF4-89CE-8B123608EC06}"/>
                </a:ext>
              </a:extLst>
            </p:cNvPr>
            <p:cNvSpPr/>
            <p:nvPr/>
          </p:nvSpPr>
          <p:spPr>
            <a:xfrm>
              <a:off x="2819400" y="26670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F56A28-1F37-4514-81A6-46DE2C5E6A9C}"/>
                </a:ext>
              </a:extLst>
            </p:cNvPr>
            <p:cNvSpPr/>
            <p:nvPr/>
          </p:nvSpPr>
          <p:spPr>
            <a:xfrm>
              <a:off x="3657600" y="49530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C3BD1D-F28E-487B-97E0-7AE96CC82E88}"/>
                </a:ext>
              </a:extLst>
            </p:cNvPr>
            <p:cNvSpPr/>
            <p:nvPr/>
          </p:nvSpPr>
          <p:spPr>
            <a:xfrm>
              <a:off x="3886200" y="33528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3137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  <a:p>
            <a:r>
              <a:rPr lang="en-US" sz="2800" dirty="0"/>
              <a:t>This is the Correlation!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39D69C-C27F-433F-973D-C5C0D6070283}"/>
              </a:ext>
            </a:extLst>
          </p:cNvPr>
          <p:cNvGrpSpPr/>
          <p:nvPr/>
        </p:nvGrpSpPr>
        <p:grpSpPr>
          <a:xfrm>
            <a:off x="1905000" y="1524000"/>
            <a:ext cx="5281402" cy="4470400"/>
            <a:chOff x="1905000" y="1524000"/>
            <a:chExt cx="5281402" cy="4470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CCC9CE-BA92-438D-81C5-3CC119C7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524000"/>
              <a:ext cx="5281402" cy="4470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2E2559-8401-4EBC-94D3-EB334216D82D}"/>
                </a:ext>
              </a:extLst>
            </p:cNvPr>
            <p:cNvSpPr/>
            <p:nvPr/>
          </p:nvSpPr>
          <p:spPr>
            <a:xfrm>
              <a:off x="6172200" y="28956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F1D54D-EF45-4153-AA8D-619BB5F4417F}"/>
                </a:ext>
              </a:extLst>
            </p:cNvPr>
            <p:cNvSpPr/>
            <p:nvPr/>
          </p:nvSpPr>
          <p:spPr>
            <a:xfrm>
              <a:off x="5410200" y="32004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96E7BB-E39C-41B6-B907-A1E006922A76}"/>
                </a:ext>
              </a:extLst>
            </p:cNvPr>
            <p:cNvSpPr/>
            <p:nvPr/>
          </p:nvSpPr>
          <p:spPr>
            <a:xfrm>
              <a:off x="6019800" y="18288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23F104-98E8-4255-87BA-322444773E02}"/>
                </a:ext>
              </a:extLst>
            </p:cNvPr>
            <p:cNvSpPr/>
            <p:nvPr/>
          </p:nvSpPr>
          <p:spPr>
            <a:xfrm>
              <a:off x="4572000" y="26670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D95B4F-5927-4B71-8548-2E53472830A1}"/>
                </a:ext>
              </a:extLst>
            </p:cNvPr>
            <p:cNvSpPr/>
            <p:nvPr/>
          </p:nvSpPr>
          <p:spPr>
            <a:xfrm>
              <a:off x="2819400" y="48768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837658-0549-4C00-A3F6-9EF4ED583F66}"/>
                </a:ext>
              </a:extLst>
            </p:cNvPr>
            <p:cNvSpPr/>
            <p:nvPr/>
          </p:nvSpPr>
          <p:spPr>
            <a:xfrm>
              <a:off x="3657600" y="49530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0ECC92-59B7-4E8F-A1DE-B077283DFC99}"/>
                </a:ext>
              </a:extLst>
            </p:cNvPr>
            <p:cNvSpPr/>
            <p:nvPr/>
          </p:nvSpPr>
          <p:spPr>
            <a:xfrm>
              <a:off x="3886200" y="38862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62263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35CF492-E4C5-4B10-9AC7-CE38EB33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636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4EA74-E51B-4713-82CA-4C2BDB3A2579}"/>
              </a:ext>
            </a:extLst>
          </p:cNvPr>
          <p:cNvSpPr txBox="1"/>
          <p:nvPr/>
        </p:nvSpPr>
        <p:spPr>
          <a:xfrm>
            <a:off x="2572896" y="1249495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July 2023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C115F5-CC5E-4BB9-B048-797AAD6E718D}"/>
              </a:ext>
            </a:extLst>
          </p:cNvPr>
          <p:cNvGrpSpPr/>
          <p:nvPr/>
        </p:nvGrpSpPr>
        <p:grpSpPr>
          <a:xfrm>
            <a:off x="536474" y="5197537"/>
            <a:ext cx="3425927" cy="1187326"/>
            <a:chOff x="1831873" y="3581400"/>
            <a:chExt cx="5635727" cy="2330326"/>
          </a:xfrm>
        </p:grpSpPr>
        <p:pic>
          <p:nvPicPr>
            <p:cNvPr id="22" name="Picture 21" descr="Screen Shot 2015-06-29 at 4.42.53 PM.png">
              <a:extLst>
                <a:ext uri="{FF2B5EF4-FFF2-40B4-BE49-F238E27FC236}">
                  <a16:creationId xmlns:a16="http://schemas.microsoft.com/office/drawing/2014/main" id="{54BA16C9-0976-42D2-ADF5-D72883C0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873" y="3608613"/>
              <a:ext cx="5635727" cy="230311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432E3F-13F1-4686-8EB4-9A244D04EBE4}"/>
                </a:ext>
              </a:extLst>
            </p:cNvPr>
            <p:cNvSpPr/>
            <p:nvPr/>
          </p:nvSpPr>
          <p:spPr>
            <a:xfrm>
              <a:off x="4572000" y="3581400"/>
              <a:ext cx="2514600" cy="304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0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0678DD-C2A8-47E6-ABF6-4022B5696E3F}"/>
                </a:ext>
              </a:extLst>
            </p:cNvPr>
            <p:cNvSpPr/>
            <p:nvPr/>
          </p:nvSpPr>
          <p:spPr>
            <a:xfrm rot="10800000">
              <a:off x="2133600" y="3581401"/>
              <a:ext cx="2514600" cy="304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0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54EC5C5-D054-40E7-8956-8481FCB61BC3}"/>
              </a:ext>
            </a:extLst>
          </p:cNvPr>
          <p:cNvSpPr txBox="1"/>
          <p:nvPr/>
        </p:nvSpPr>
        <p:spPr>
          <a:xfrm>
            <a:off x="685800" y="4817283"/>
            <a:ext cx="2607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r, correlation (not the slope), 0.51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1889DE-6249-464E-AEF0-1536B0563FE2}"/>
                  </a:ext>
                </a:extLst>
              </p14:cNvPr>
              <p14:cNvContentPartPr/>
              <p14:nvPr/>
            </p14:nvContentPartPr>
            <p14:xfrm>
              <a:off x="2955480" y="5442165"/>
              <a:ext cx="92520" cy="246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1889DE-6249-464E-AEF0-1536B0563F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6480" y="5433165"/>
                <a:ext cx="110160" cy="2646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10DC8C1-2F27-5D98-8E12-EEE675FC6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65344"/>
            <a:ext cx="3720717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9A741-BCC0-1D9B-6C6B-F5D1D8934494}"/>
              </a:ext>
            </a:extLst>
          </p:cNvPr>
          <p:cNvSpPr txBox="1"/>
          <p:nvPr/>
        </p:nvSpPr>
        <p:spPr>
          <a:xfrm>
            <a:off x="5917947" y="5211402"/>
            <a:ext cx="2656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Slope: 2.08 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Correlation: 0.51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2E01416-C266-6300-C2AA-ADB370A5C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50" y="1557273"/>
            <a:ext cx="3539581" cy="2013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FAF3C2-43D3-B289-8848-6FB2B42806A5}"/>
                  </a:ext>
                </a:extLst>
              </p14:cNvPr>
              <p14:cNvContentPartPr/>
              <p14:nvPr/>
            </p14:nvContentPartPr>
            <p14:xfrm>
              <a:off x="4165378" y="3285011"/>
              <a:ext cx="776880" cy="51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FAF3C2-43D3-B289-8848-6FB2B42806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7738" y="3249011"/>
                <a:ext cx="8125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B0761E-80D9-8D95-0B03-5C53C736FE06}"/>
                  </a:ext>
                </a:extLst>
              </p14:cNvPr>
              <p14:cNvContentPartPr/>
              <p14:nvPr/>
            </p14:nvContentPartPr>
            <p14:xfrm>
              <a:off x="6758458" y="5250251"/>
              <a:ext cx="777960" cy="281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B0761E-80D9-8D95-0B03-5C53C736FE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40458" y="5214611"/>
                <a:ext cx="81360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793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800" dirty="0"/>
              <a:t>Estimating the Beta of an Equity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FB90FE6-56A4-436E-C672-0EA60840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636702"/>
            <a:ext cx="570766" cy="638139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DE22102-6687-884E-0A19-F442FD7B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4" y="930632"/>
            <a:ext cx="3910859" cy="2879367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D88035-7C19-D7D6-8CF3-AF81FCF7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766" y="1521869"/>
            <a:ext cx="4191000" cy="3485224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58ADE4-3390-FA25-D41D-D8A3B3B18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766" y="5105400"/>
            <a:ext cx="2433484" cy="12377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8F66B8-5760-BEFB-6918-F3044AE0D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15" y="4305394"/>
            <a:ext cx="4038600" cy="389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C86040-61B3-72C3-22AA-62C4186B0E3B}"/>
              </a:ext>
            </a:extLst>
          </p:cNvPr>
          <p:cNvSpPr txBox="1"/>
          <p:nvPr/>
        </p:nvSpPr>
        <p:spPr>
          <a:xfrm>
            <a:off x="492702" y="479342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Google Colab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D7168E-5834-37C4-6E0B-D300ABD933DB}"/>
                  </a:ext>
                </a:extLst>
              </p14:cNvPr>
              <p14:cNvContentPartPr/>
              <p14:nvPr/>
            </p14:nvContentPartPr>
            <p14:xfrm>
              <a:off x="639538" y="1837811"/>
              <a:ext cx="147960" cy="18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D7168E-5834-37C4-6E0B-D300ABD933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98" y="1801811"/>
                <a:ext cx="183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288FD0-42EE-1C33-E0C7-FA6424822624}"/>
                  </a:ext>
                </a:extLst>
              </p14:cNvPr>
              <p14:cNvContentPartPr/>
              <p14:nvPr/>
            </p14:nvContentPartPr>
            <p14:xfrm>
              <a:off x="602818" y="1598771"/>
              <a:ext cx="250560" cy="221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288FD0-42EE-1C33-E0C7-FA64248226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178" y="1563131"/>
                <a:ext cx="286200" cy="2926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DB89EE2-BE8C-F267-DC7F-FD2D84495230}"/>
              </a:ext>
            </a:extLst>
          </p:cNvPr>
          <p:cNvSpPr txBox="1"/>
          <p:nvPr/>
        </p:nvSpPr>
        <p:spPr>
          <a:xfrm>
            <a:off x="468349" y="5234221"/>
            <a:ext cx="37674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2"/>
              </a:rPr>
              <a:t>https://colab.research.google.com/drive/17p8dHcbFiINiQbzGYhB1ewGuNuaiYcjF?usp=sharing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444819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/>
              <a:t>Mini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8DE2A-FECA-4BC7-8E28-E18BE0E000E5}"/>
              </a:ext>
            </a:extLst>
          </p:cNvPr>
          <p:cNvSpPr txBox="1"/>
          <p:nvPr/>
        </p:nvSpPr>
        <p:spPr>
          <a:xfrm>
            <a:off x="685800" y="1066801"/>
            <a:ext cx="8153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Perform a simple linear regression analysis to obtain the Beta for the equity Apple, AAPL.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r and b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  <a:r>
              <a:rPr lang="en-US" sz="2000" baseline="-25000" dirty="0"/>
              <a:t> </a:t>
            </a:r>
            <a:r>
              <a:rPr lang="en-US" sz="2000" dirty="0"/>
              <a:t> Explain these two metrics and the difference between the two thoroughly.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9353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Dummy / Indicator Variables</a:t>
            </a:r>
            <a:b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Market Value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3454A1-217D-4CC5-9B28-9814A01BD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143000"/>
            <a:ext cx="3115125" cy="5239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F30F7-4DC2-453D-B5DC-EA91600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00400"/>
            <a:ext cx="15675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65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Multiple Regression, Topics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F7FDEC-1DE1-49C0-B041-22090B5D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543800" cy="3352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Variance in Regression Analysis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  <a:p>
            <a:pPr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 Market Value Example Applications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Home Market Value 3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Home Market Value 4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949519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Dummy / Indicator 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6BE89-B74B-43E9-9954-088969C9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5934235" cy="5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52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Dummy / Indicator Variables</a:t>
            </a:r>
          </a:p>
        </p:txBody>
      </p:sp>
      <p:pic>
        <p:nvPicPr>
          <p:cNvPr id="4" name="Picture 3" descr="A picture containing white, large, black&#10;&#10;Description automatically generated">
            <a:extLst>
              <a:ext uri="{FF2B5EF4-FFF2-40B4-BE49-F238E27FC236}">
                <a16:creationId xmlns:a16="http://schemas.microsoft.com/office/drawing/2014/main" id="{813F7040-B58A-43F3-810C-26917B68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43000"/>
            <a:ext cx="5892954" cy="53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80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Orange Workflow</a:t>
            </a: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FD18750E-FE83-C860-F4AF-E58B1BD6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875485" cy="50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06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Orange Workflow</a:t>
            </a: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18A85AF5-6765-B325-21A8-AD8CC0A0D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4488268" cy="292007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9EC416-7C1E-A2B5-00A7-2A6DFD5C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429000"/>
            <a:ext cx="4191462" cy="27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350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Orange Workflow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DB4BC-10FA-4DE5-A25A-155FE04F57A2}"/>
                  </a:ext>
                </a:extLst>
              </p:cNvPr>
              <p:cNvSpPr txBox="1"/>
              <p:nvPr/>
            </p:nvSpPr>
            <p:spPr>
              <a:xfrm>
                <a:off x="2514600" y="1330060"/>
                <a:ext cx="6366038" cy="221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𝟏𝟒𝟖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𝟔𝟏𝟏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𝟏𝟖𝟖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𝟖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𝟒𝟗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𝟖𝟖𝟔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𝟏𝟕𝟔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𝟎𝟒𝟑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𝟑𝟔𝟎</m:t>
                    </m:r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𝟓𝟔𝟗</m:t>
                    </m:r>
                  </m:oMath>
                </a14:m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7DB4BC-10FA-4DE5-A25A-155FE04F5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330060"/>
                <a:ext cx="6366038" cy="221279"/>
              </a:xfrm>
              <a:prstGeom prst="rect">
                <a:avLst/>
              </a:prstGeom>
              <a:blipFill>
                <a:blip r:embed="rId2"/>
                <a:stretch>
                  <a:fillRect l="-958" t="-22222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EFD13A1-E4C7-2FA6-6181-6BEC0906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37" y="1821006"/>
            <a:ext cx="4572000" cy="1660223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246E082B-CEEB-45A1-4567-786E8884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74" y="3799284"/>
            <a:ext cx="5105400" cy="26022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B6ECA86-82CC-E1E8-7854-7DBF0A43C7B9}"/>
                  </a:ext>
                </a:extLst>
              </p14:cNvPr>
              <p14:cNvContentPartPr/>
              <p14:nvPr/>
            </p14:nvContentPartPr>
            <p14:xfrm>
              <a:off x="4015826" y="4581011"/>
              <a:ext cx="451800" cy="10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B6ECA86-82CC-E1E8-7854-7DBF0A43C7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8186" y="4545011"/>
                <a:ext cx="487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806D360-9FDE-83B1-8953-9F93E1027232}"/>
                  </a:ext>
                </a:extLst>
              </p14:cNvPr>
              <p14:cNvContentPartPr/>
              <p14:nvPr/>
            </p14:nvContentPartPr>
            <p14:xfrm>
              <a:off x="5307506" y="4524491"/>
              <a:ext cx="491400" cy="10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806D360-9FDE-83B1-8953-9F93E10272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506" y="4488491"/>
                <a:ext cx="527040" cy="8208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E185B21-FD39-D93F-DFE6-7ECB62E8E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1626709"/>
            <a:ext cx="2785949" cy="1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414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 Market Value 4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B2EA748-D6EF-3E78-FBD6-16CA6C0C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214360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11833-764B-113D-0FD3-774D10577245}"/>
              </a:ext>
            </a:extLst>
          </p:cNvPr>
          <p:cNvSpPr txBox="1"/>
          <p:nvPr/>
        </p:nvSpPr>
        <p:spPr>
          <a:xfrm>
            <a:off x="5867400" y="4933890"/>
            <a:ext cx="205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</a:rPr>
              <a:t>Model Performance Evaluation</a:t>
            </a:r>
            <a:br>
              <a:rPr lang="en-US" sz="1000" b="1" dirty="0">
                <a:solidFill>
                  <a:srgbClr val="7030A0"/>
                </a:solidFill>
              </a:rPr>
            </a:br>
            <a:r>
              <a:rPr lang="en-US" sz="1000" b="1" dirty="0">
                <a:solidFill>
                  <a:srgbClr val="7030A0"/>
                </a:solidFill>
              </a:rPr>
              <a:t>Training Data, MAE, R</a:t>
            </a:r>
            <a:r>
              <a:rPr lang="en-US" sz="1000" b="1" baseline="30000" dirty="0">
                <a:solidFill>
                  <a:srgbClr val="7030A0"/>
                </a:solidFill>
              </a:rPr>
              <a:t>2</a:t>
            </a:r>
            <a:r>
              <a:rPr lang="en-US" sz="1000" b="1" dirty="0">
                <a:solidFill>
                  <a:srgbClr val="7030A0"/>
                </a:solidFill>
              </a:rPr>
              <a:t> metrics</a:t>
            </a:r>
          </a:p>
        </p:txBody>
      </p:sp>
    </p:spTree>
    <p:extLst>
      <p:ext uri="{BB962C8B-B14F-4D97-AF65-F5344CB8AC3E}">
        <p14:creationId xmlns:p14="http://schemas.microsoft.com/office/powerpoint/2010/main" val="39843594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4AA3FA-47EA-4493-B2FA-BE99C278E220}"/>
              </a:ext>
            </a:extLst>
          </p:cNvPr>
          <p:cNvSpPr>
            <a:spLocks noGrp="1"/>
          </p:cNvSpPr>
          <p:nvPr/>
        </p:nvSpPr>
        <p:spPr bwMode="auto">
          <a:xfrm>
            <a:off x="762000" y="1219200"/>
            <a:ext cx="77343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Tool for building statistical models that characterize relationships among a dependent variable and one or more independent variables.</a:t>
            </a:r>
          </a:p>
          <a:p>
            <a:pPr>
              <a:buFont typeface="Arial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Prediction / Estimation, predict the value of an outcome variable based on multiple input variables.</a:t>
            </a:r>
          </a:p>
          <a:p>
            <a:pPr>
              <a:buFont typeface="Arial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Explanation, study the relationships between predictors and an outcome variable of interest.</a:t>
            </a:r>
          </a:p>
          <a:p>
            <a:pPr>
              <a:buFont typeface="Arial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when the outcome variable of interest is continuous.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EE183FC-9F8C-44E1-9D5B-CA367E18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5029200"/>
            <a:ext cx="4610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8332836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3420B9-2EDD-47F7-B97B-2F06AD989EA6}"/>
              </a:ext>
            </a:extLst>
          </p:cNvPr>
          <p:cNvGrpSpPr/>
          <p:nvPr/>
        </p:nvGrpSpPr>
        <p:grpSpPr>
          <a:xfrm>
            <a:off x="1295400" y="1524000"/>
            <a:ext cx="5740078" cy="4480763"/>
            <a:chOff x="152400" y="1406867"/>
            <a:chExt cx="5740078" cy="44807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CAA4D8-71AF-4FC8-BCA9-EA18B8607E83}"/>
                </a:ext>
              </a:extLst>
            </p:cNvPr>
            <p:cNvSpPr txBox="1"/>
            <p:nvPr/>
          </p:nvSpPr>
          <p:spPr>
            <a:xfrm>
              <a:off x="2685219" y="4277849"/>
              <a:ext cx="305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Unsupervised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4E4578-A50A-4214-B116-203E2BEB688C}"/>
                </a:ext>
              </a:extLst>
            </p:cNvPr>
            <p:cNvSpPr txBox="1"/>
            <p:nvPr/>
          </p:nvSpPr>
          <p:spPr>
            <a:xfrm>
              <a:off x="2685218" y="1837284"/>
              <a:ext cx="3207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Supervised Learning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E55C25-82EC-4545-9499-9996260F60F0}"/>
                </a:ext>
              </a:extLst>
            </p:cNvPr>
            <p:cNvSpPr txBox="1"/>
            <p:nvPr/>
          </p:nvSpPr>
          <p:spPr>
            <a:xfrm>
              <a:off x="152400" y="2847158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Data Mining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32C77C-48F5-46C3-87EE-1186686D4CCB}"/>
                </a:ext>
              </a:extLst>
            </p:cNvPr>
            <p:cNvCxnSpPr/>
            <p:nvPr/>
          </p:nvCxnSpPr>
          <p:spPr>
            <a:xfrm flipV="1">
              <a:off x="1584174" y="2033738"/>
              <a:ext cx="1066321" cy="9825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6F3728-ED42-49C2-A48E-FB400F597606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1625742" y="3173812"/>
              <a:ext cx="1059477" cy="12887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301B4E-E35D-4C75-9591-0EBC9BFA4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65" y="3396525"/>
              <a:ext cx="1065477" cy="794475"/>
            </a:xfrm>
            <a:prstGeom prst="rect">
              <a:avLst/>
            </a:prstGeom>
          </p:spPr>
        </p:pic>
        <p:pic>
          <p:nvPicPr>
            <p:cNvPr id="14" name="Picture 13" descr="images.jpeg">
              <a:extLst>
                <a:ext uri="{FF2B5EF4-FFF2-40B4-BE49-F238E27FC236}">
                  <a16:creationId xmlns:a16="http://schemas.microsoft.com/office/drawing/2014/main" id="{C008FF80-9970-4B68-9E77-2EFF2D44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25" y="1406867"/>
              <a:ext cx="794305" cy="7943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916816-A360-440B-A2B8-7C0E3DAA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4724400"/>
              <a:ext cx="1143000" cy="11632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13DAE9-1500-456F-AAC0-50891C1C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362200"/>
              <a:ext cx="1182309" cy="1307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88870C-E1FD-4805-8A6E-3F8C39B85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286000"/>
              <a:ext cx="1219200" cy="1230490"/>
            </a:xfrm>
            <a:prstGeom prst="rect">
              <a:avLst/>
            </a:prstGeom>
          </p:spPr>
        </p:pic>
      </p:grpSp>
      <p:pic>
        <p:nvPicPr>
          <p:cNvPr id="18" name="Picture 17" descr="images.jpeg">
            <a:extLst>
              <a:ext uri="{FF2B5EF4-FFF2-40B4-BE49-F238E27FC236}">
                <a16:creationId xmlns:a16="http://schemas.microsoft.com/office/drawing/2014/main" id="{E698B594-1056-4A58-BBA0-6E80B6B2E8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2600"/>
            <a:ext cx="415892" cy="3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80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723FD3-834C-48A0-A3A3-E09448188DF2}"/>
              </a:ext>
            </a:extLst>
          </p:cNvPr>
          <p:cNvGrpSpPr/>
          <p:nvPr/>
        </p:nvGrpSpPr>
        <p:grpSpPr>
          <a:xfrm>
            <a:off x="762000" y="1524000"/>
            <a:ext cx="8077200" cy="3619510"/>
            <a:chOff x="381000" y="1524000"/>
            <a:chExt cx="8077200" cy="36195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DDE065-A410-42AB-A40D-96275097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590800"/>
              <a:ext cx="1438286" cy="146209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C752E3-3A69-4366-8811-04A3B24E5FC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71800" y="3810000"/>
              <a:ext cx="1295400" cy="0"/>
            </a:xfrm>
            <a:prstGeom prst="straightConnector1">
              <a:avLst/>
            </a:prstGeom>
            <a:solidFill>
              <a:schemeClr val="accent1"/>
            </a:solidFill>
            <a:ln w="1174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778923-9594-4F7C-85B0-44C9A5F4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4114800"/>
              <a:ext cx="1905000" cy="9899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A1F5C3-7478-4FB5-8C2A-DCEE4BFB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2362200"/>
              <a:ext cx="1295400" cy="123100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5BC4FE-8E32-4D8B-A90F-6F658BF86C4C}"/>
                </a:ext>
              </a:extLst>
            </p:cNvPr>
            <p:cNvGrpSpPr/>
            <p:nvPr/>
          </p:nvGrpSpPr>
          <p:grpSpPr>
            <a:xfrm>
              <a:off x="6400800" y="2819400"/>
              <a:ext cx="2057400" cy="1066724"/>
              <a:chOff x="6248400" y="3048000"/>
              <a:chExt cx="2057400" cy="106672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C161F44-1E3D-4511-8645-79730DA9F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3048000"/>
                <a:ext cx="2057400" cy="106672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9387711-84E4-481A-B48F-17FA58DEA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2321">
                <a:off x="6744120" y="3385127"/>
                <a:ext cx="692967" cy="411333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E51500-7017-49BD-A692-8D66BFEB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4191000"/>
              <a:ext cx="1333514" cy="95251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F6C061-9534-47D0-9D53-634E9BC4E009}"/>
                </a:ext>
              </a:extLst>
            </p:cNvPr>
            <p:cNvSpPr txBox="1"/>
            <p:nvPr/>
          </p:nvSpPr>
          <p:spPr>
            <a:xfrm>
              <a:off x="381000" y="1524000"/>
              <a:ext cx="2635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Predicting one thing</a:t>
              </a:r>
            </a:p>
            <a:p>
              <a:pPr algn="ctr"/>
              <a:r>
                <a:rPr lang="en-US" sz="1200" b="1" dirty="0"/>
                <a:t>(that is continuous or an amount)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C8A975-6866-4AF9-8EB0-A2C15C3949A5}"/>
                </a:ext>
              </a:extLst>
            </p:cNvPr>
            <p:cNvSpPr txBox="1"/>
            <p:nvPr/>
          </p:nvSpPr>
          <p:spPr>
            <a:xfrm>
              <a:off x="5279441" y="1600200"/>
              <a:ext cx="2419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from one or many other things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5223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EFB36-2AB8-4007-946F-D409829DB53F}"/>
              </a:ext>
            </a:extLst>
          </p:cNvPr>
          <p:cNvSpPr txBox="1"/>
          <p:nvPr/>
        </p:nvSpPr>
        <p:spPr>
          <a:xfrm>
            <a:off x="609600" y="131576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Constructs a linear (in the coefficients) combination of variables and coefficients such that the sum of squared errors of prediction are minimized.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8CA3A7-40E1-4EDD-A06E-F7D6280D7673}"/>
              </a:ext>
            </a:extLst>
          </p:cNvPr>
          <p:cNvCxnSpPr/>
          <p:nvPr/>
        </p:nvCxnSpPr>
        <p:spPr>
          <a:xfrm>
            <a:off x="1828800" y="2590800"/>
            <a:ext cx="0" cy="23622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2F9C5-DC08-4D8E-87F8-B64085F3B13D}"/>
              </a:ext>
            </a:extLst>
          </p:cNvPr>
          <p:cNvCxnSpPr>
            <a:cxnSpLocks/>
          </p:cNvCxnSpPr>
          <p:nvPr/>
        </p:nvCxnSpPr>
        <p:spPr>
          <a:xfrm flipH="1">
            <a:off x="1828800" y="4939323"/>
            <a:ext cx="32004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AEEB4-9DF6-4E0F-8554-06F16244479B}"/>
              </a:ext>
            </a:extLst>
          </p:cNvPr>
          <p:cNvCxnSpPr>
            <a:cxnSpLocks/>
          </p:cNvCxnSpPr>
          <p:nvPr/>
        </p:nvCxnSpPr>
        <p:spPr>
          <a:xfrm flipH="1">
            <a:off x="2121877" y="2842875"/>
            <a:ext cx="2831123" cy="160114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B0BAB8D-8B70-48BC-A302-EEEB718C6DEE}"/>
              </a:ext>
            </a:extLst>
          </p:cNvPr>
          <p:cNvSpPr/>
          <p:nvPr/>
        </p:nvSpPr>
        <p:spPr>
          <a:xfrm>
            <a:off x="2514600" y="2958763"/>
            <a:ext cx="152400" cy="13319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E08150-D50F-47C2-B705-D0A00750880A}"/>
              </a:ext>
            </a:extLst>
          </p:cNvPr>
          <p:cNvSpPr/>
          <p:nvPr/>
        </p:nvSpPr>
        <p:spPr>
          <a:xfrm>
            <a:off x="3810000" y="3905401"/>
            <a:ext cx="152400" cy="13319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EABD80-D007-452B-B64F-D5E577D8DBA2}"/>
              </a:ext>
            </a:extLst>
          </p:cNvPr>
          <p:cNvSpPr/>
          <p:nvPr/>
        </p:nvSpPr>
        <p:spPr>
          <a:xfrm>
            <a:off x="4419600" y="2644513"/>
            <a:ext cx="152400" cy="13319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DFBFE3-2974-48AE-9ACE-1F0BEC99100F}"/>
              </a:ext>
            </a:extLst>
          </p:cNvPr>
          <p:cNvCxnSpPr>
            <a:cxnSpLocks/>
          </p:cNvCxnSpPr>
          <p:nvPr/>
        </p:nvCxnSpPr>
        <p:spPr>
          <a:xfrm>
            <a:off x="2590800" y="3089520"/>
            <a:ext cx="0" cy="1097573"/>
          </a:xfrm>
          <a:prstGeom prst="line">
            <a:avLst/>
          </a:prstGeom>
          <a:ln w="9525">
            <a:solidFill>
              <a:srgbClr val="0070C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74DBBC-B2CC-486D-A004-F309345CEBA1}"/>
              </a:ext>
            </a:extLst>
          </p:cNvPr>
          <p:cNvCxnSpPr>
            <a:cxnSpLocks/>
          </p:cNvCxnSpPr>
          <p:nvPr/>
        </p:nvCxnSpPr>
        <p:spPr>
          <a:xfrm>
            <a:off x="4495800" y="2777712"/>
            <a:ext cx="0" cy="311808"/>
          </a:xfrm>
          <a:prstGeom prst="line">
            <a:avLst/>
          </a:prstGeom>
          <a:ln w="9525">
            <a:solidFill>
              <a:srgbClr val="0070C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BBE2B-82EF-4D94-B491-FEA3C8CC7589}"/>
              </a:ext>
            </a:extLst>
          </p:cNvPr>
          <p:cNvCxnSpPr>
            <a:cxnSpLocks/>
          </p:cNvCxnSpPr>
          <p:nvPr/>
        </p:nvCxnSpPr>
        <p:spPr>
          <a:xfrm>
            <a:off x="3886200" y="3459284"/>
            <a:ext cx="0" cy="441410"/>
          </a:xfrm>
          <a:prstGeom prst="line">
            <a:avLst/>
          </a:prstGeom>
          <a:ln w="9525">
            <a:solidFill>
              <a:srgbClr val="0070C0"/>
            </a:solidFill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A7C864-B030-4668-8BF8-4FAF824629A3}"/>
                  </a:ext>
                </a:extLst>
              </p:cNvPr>
              <p:cNvSpPr txBox="1"/>
              <p:nvPr/>
            </p:nvSpPr>
            <p:spPr>
              <a:xfrm>
                <a:off x="5486400" y="2835009"/>
                <a:ext cx="2438400" cy="1070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A7C864-B030-4668-8BF8-4FAF82462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835009"/>
                <a:ext cx="2438400" cy="1070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C97B391-D734-4DB4-9A2D-61CB5F4AD030}"/>
              </a:ext>
            </a:extLst>
          </p:cNvPr>
          <p:cNvSpPr txBox="1"/>
          <p:nvPr/>
        </p:nvSpPr>
        <p:spPr>
          <a:xfrm>
            <a:off x="609600" y="51816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latin typeface="Arial"/>
                <a:cs typeface="Arial"/>
              </a:rPr>
              <a:t>Finding the coefficients (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Arial"/>
                <a:cs typeface="Arial"/>
              </a:rPr>
              <a:t>, …) that minimize the sum of the squared errors, and provides the best fit line, plane, hyperplane.</a:t>
            </a:r>
          </a:p>
        </p:txBody>
      </p:sp>
    </p:spTree>
    <p:extLst>
      <p:ext uri="{BB962C8B-B14F-4D97-AF65-F5344CB8AC3E}">
        <p14:creationId xmlns:p14="http://schemas.microsoft.com/office/powerpoint/2010/main" val="2548174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Overview</a:t>
            </a:r>
          </a:p>
        </p:txBody>
      </p:sp>
      <p:pic>
        <p:nvPicPr>
          <p:cNvPr id="19" name="Mov12.MOV">
            <a:hlinkClick r:id="" action="ppaction://media"/>
            <a:extLst>
              <a:ext uri="{FF2B5EF4-FFF2-40B4-BE49-F238E27FC236}">
                <a16:creationId xmlns:a16="http://schemas.microsoft.com/office/drawing/2014/main" id="{D7EBA6A4-140C-4DD4-92B1-1E1FDA7D3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1" y="1219200"/>
            <a:ext cx="5105399" cy="44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6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001000" cy="685800"/>
          </a:xfr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/>
          <a:p>
            <a:r>
              <a:rPr lang="en-US" altLang="en-US" sz="2800" b="1" kern="1200" dirty="0">
                <a:solidFill>
                  <a:srgbClr val="703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41E1DF-9173-4365-B335-D92D0F7B6B02}"/>
              </a:ext>
            </a:extLst>
          </p:cNvPr>
          <p:cNvSpPr/>
          <p:nvPr/>
        </p:nvSpPr>
        <p:spPr>
          <a:xfrm>
            <a:off x="6479200" y="1447800"/>
            <a:ext cx="2438400" cy="2209800"/>
          </a:xfrm>
          <a:prstGeom prst="ellipse">
            <a:avLst/>
          </a:prstGeom>
          <a:solidFill>
            <a:srgbClr val="0070C0"/>
          </a:solidFill>
          <a:ln w="158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D2896-B3A7-41E6-9803-A2701A1D4A2B}"/>
              </a:ext>
            </a:extLst>
          </p:cNvPr>
          <p:cNvSpPr txBox="1"/>
          <p:nvPr/>
        </p:nvSpPr>
        <p:spPr>
          <a:xfrm>
            <a:off x="7529123" y="11430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412A3-795A-4DFF-A790-04193272EDAB}"/>
              </a:ext>
            </a:extLst>
          </p:cNvPr>
          <p:cNvSpPr txBox="1"/>
          <p:nvPr/>
        </p:nvSpPr>
        <p:spPr>
          <a:xfrm>
            <a:off x="7927000" y="121930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variance in 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A33F6-85C9-4649-ABD5-9F8931103D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4191000" cy="2591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056E6-54C4-461B-AC1D-0B171DB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734720" cy="4235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F6E2B-CFF9-4317-88FB-45B2FA743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48200"/>
            <a:ext cx="18415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B96820-D9E0-407A-A655-FA33506224E7}"/>
              </a:ext>
            </a:extLst>
          </p:cNvPr>
          <p:cNvSpPr txBox="1"/>
          <p:nvPr/>
        </p:nvSpPr>
        <p:spPr>
          <a:xfrm>
            <a:off x="2209800" y="5029200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Salaries Field/Attribute</a:t>
            </a:r>
          </a:p>
        </p:txBody>
      </p:sp>
    </p:spTree>
    <p:extLst>
      <p:ext uri="{BB962C8B-B14F-4D97-AF65-F5344CB8AC3E}">
        <p14:creationId xmlns:p14="http://schemas.microsoft.com/office/powerpoint/2010/main" val="8434386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ndy"/>
        <a:ea typeface=""/>
        <a:cs typeface=""/>
      </a:majorFont>
      <a:minorFont>
        <a:latin typeface="And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7048</TotalTime>
  <Words>622</Words>
  <Application>Microsoft Office PowerPoint</Application>
  <PresentationFormat>On-screen Show (4:3)</PresentationFormat>
  <Paragraphs>130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Andy</vt:lpstr>
      <vt:lpstr>Arial</vt:lpstr>
      <vt:lpstr>Cambria Math</vt:lpstr>
      <vt:lpstr>Courier New</vt:lpstr>
      <vt:lpstr>Times New Roman</vt:lpstr>
      <vt:lpstr>Wingdings 3</vt:lpstr>
      <vt:lpstr>Office Theme</vt:lpstr>
      <vt:lpstr>PowerPoint Presentation</vt:lpstr>
      <vt:lpstr>PowerPoint Presentation</vt:lpstr>
      <vt:lpstr> Multiple Regression, Topics</vt:lpstr>
      <vt:lpstr> Overview</vt:lpstr>
      <vt:lpstr>Overview</vt:lpstr>
      <vt:lpstr>Overview</vt:lpstr>
      <vt:lpstr>Overview</vt:lpstr>
      <vt:lpstr>Overview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Multicollinearity</vt:lpstr>
      <vt:lpstr>Performance</vt:lpstr>
      <vt:lpstr>Assumptions</vt:lpstr>
      <vt:lpstr>Building Good Regression Models</vt:lpstr>
      <vt:lpstr> Multiple Regression,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Dummy / Indicator Variables Home Market Value 3</vt:lpstr>
      <vt:lpstr>Dummy / Indicator Variables</vt:lpstr>
      <vt:lpstr>Dummy / Indicator Variables</vt:lpstr>
      <vt:lpstr>Orange Workflow</vt:lpstr>
      <vt:lpstr>Orange Workflow</vt:lpstr>
      <vt:lpstr>Orange Workflow Results</vt:lpstr>
      <vt:lpstr>Home Market Value 4</vt:lpstr>
    </vt:vector>
  </TitlesOfParts>
  <Company>Brainy Betty,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Backgrounds</dc:title>
  <dc:creator>Nandini Shastry</dc:creator>
  <cp:lastModifiedBy>David Weltman</cp:lastModifiedBy>
  <cp:revision>854</cp:revision>
  <cp:lastPrinted>2013-03-19T14:56:35Z</cp:lastPrinted>
  <dcterms:created xsi:type="dcterms:W3CDTF">2013-03-19T13:38:31Z</dcterms:created>
  <dcterms:modified xsi:type="dcterms:W3CDTF">2023-10-04T18:24:46Z</dcterms:modified>
</cp:coreProperties>
</file>